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7"/>
  </p:notesMasterIdLst>
  <p:handoutMasterIdLst>
    <p:handoutMasterId r:id="rId28"/>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05" r:id="rId17"/>
    <p:sldId id="306" r:id="rId18"/>
    <p:sldId id="307" r:id="rId19"/>
    <p:sldId id="304" r:id="rId20"/>
    <p:sldId id="309" r:id="rId21"/>
    <p:sldId id="310" r:id="rId22"/>
    <p:sldId id="308" r:id="rId23"/>
    <p:sldId id="299" r:id="rId24"/>
    <p:sldId id="269" r:id="rId25"/>
    <p:sldId id="295" r:id="rId2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6600"/>
    <a:srgbClr val="FF9900"/>
    <a:srgbClr val="008000"/>
    <a:srgbClr val="0000FF"/>
    <a:srgbClr val="000B10"/>
    <a:srgbClr val="0066FF"/>
    <a:srgbClr val="0099FF"/>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0860" autoAdjust="0"/>
  </p:normalViewPr>
  <p:slideViewPr>
    <p:cSldViewPr>
      <p:cViewPr varScale="1">
        <p:scale>
          <a:sx n="62" d="100"/>
          <a:sy n="62" d="100"/>
        </p:scale>
        <p:origin x="-15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5/7/2019</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5/7/2019</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5/7/2019</a:t>
            </a:fld>
            <a:endParaRPr lang="en-US" dirty="0" smtClean="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smtClean="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5/7/2019</a:t>
            </a:fld>
            <a:endParaRPr lang="en-US" dirty="0" smtClean="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smtClean="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5/7/2019</a:t>
            </a:fld>
            <a:endParaRPr lang="en-US" dirty="0" smtClean="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16</a:t>
            </a:fld>
            <a:endParaRPr lang="en-US" dirty="0" smtClean="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16</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5/7/2019</a:t>
            </a:fld>
            <a:endParaRPr lang="en-US" dirty="0" smtClean="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17</a:t>
            </a:fld>
            <a:endParaRPr lang="en-US" dirty="0" smtClean="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17</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5/7/2019</a:t>
            </a:fld>
            <a:endParaRPr lang="en-US" dirty="0" smtClean="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18</a:t>
            </a:fld>
            <a:endParaRPr lang="en-US" dirty="0" smtClean="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18</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5/7/2019</a:t>
            </a:fld>
            <a:endParaRPr lang="en-US" dirty="0" smtClean="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19</a:t>
            </a:fld>
            <a:endParaRPr lang="en-US" dirty="0" smtClean="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19</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5/7/2019</a:t>
            </a:fld>
            <a:endParaRPr lang="en-US" dirty="0" smtClean="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24</a:t>
            </a:fld>
            <a:endParaRPr lang="en-US" dirty="0" smtClean="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24</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5/7/2019</a:t>
            </a:fld>
            <a:endParaRPr lang="en-US" dirty="0" smtClean="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smtClean="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5/7/2019</a:t>
            </a:fld>
            <a:endParaRPr lang="en-US" dirty="0" smtClean="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smtClean="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smtClean="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5/7/2019</a:t>
            </a:fld>
            <a:endParaRPr lang="en-US" dirty="0" smtClean="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smtClean="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5/7/2019</a:t>
            </a:fld>
            <a:endParaRPr lang="en-US" dirty="0" smtClean="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smtClean="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5/7/2019</a:t>
            </a:fld>
            <a:endParaRPr lang="en-US" dirty="0" smtClean="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smtClean="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5/7/2019</a:t>
            </a:fld>
            <a:endParaRPr lang="en-US" dirty="0" smtClean="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smtClean="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5/7/2019</a:t>
            </a:fld>
            <a:endParaRPr lang="en-US" dirty="0" smtClean="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smtClean="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smtClean="0">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smtClean="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5/7/2019</a:t>
            </a:fld>
            <a:endParaRPr lang="en-US" dirty="0" smtClean="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smtClean="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smtClean="0">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5/7/2019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5/7/2019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5/7/2019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5/7/2019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5/7/2019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5/7/2019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5/7/2019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5/7/2019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5/7/2019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5/7/2019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5/7/2019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5/7/2019</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r>
              <a:rPr lang="en-US" sz="3600" dirty="0" smtClean="0">
                <a:solidFill>
                  <a:srgbClr val="FF0000"/>
                </a:solidFill>
                <a:effectLst>
                  <a:outerShdw blurRad="38100" dist="38100" dir="2700000" algn="tl">
                    <a:srgbClr val="C0C0C0"/>
                  </a:outerShdw>
                </a:effectLst>
              </a:rPr>
              <a:t/>
            </a:r>
            <a:br>
              <a:rPr lang="en-US" sz="3600" dirty="0" smtClean="0">
                <a:solidFill>
                  <a:srgbClr val="FF0000"/>
                </a:solidFill>
                <a:effectLst>
                  <a:outerShdw blurRad="38100" dist="38100" dir="2700000" algn="tl">
                    <a:srgbClr val="C0C0C0"/>
                  </a:outerShdw>
                </a:effectLst>
              </a:rPr>
            </a:br>
            <a:r>
              <a:rPr lang="en-US" sz="3600" b="1" dirty="0" smtClean="0">
                <a:solidFill>
                  <a:srgbClr val="FF0000"/>
                </a:solidFill>
                <a:effectLst>
                  <a:outerShdw blurRad="38100" dist="38100" dir="2700000" algn="tl">
                    <a:srgbClr val="C0C0C0"/>
                  </a:outerShdw>
                </a:effectLst>
              </a:rPr>
              <a:t>Silverton ISD</a:t>
            </a:r>
            <a:br>
              <a:rPr lang="en-US" sz="36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School Health Advisory Council</a:t>
            </a:r>
            <a:r>
              <a:rPr lang="en-US" sz="3600" dirty="0" smtClean="0">
                <a:solidFill>
                  <a:srgbClr val="FF0000"/>
                </a:solidFill>
                <a:effectLst>
                  <a:outerShdw blurRad="38100" dist="38100" dir="2700000" algn="tl">
                    <a:srgbClr val="C0C0C0"/>
                  </a:outerShdw>
                </a:effectLst>
              </a:rPr>
              <a:t/>
            </a:r>
            <a:br>
              <a:rPr lang="en-US" sz="3600" dirty="0" smtClean="0">
                <a:solidFill>
                  <a:srgbClr val="FF0000"/>
                </a:solidFill>
                <a:effectLst>
                  <a:outerShdw blurRad="38100" dist="38100" dir="2700000" algn="tl">
                    <a:srgbClr val="C0C0C0"/>
                  </a:outerShdw>
                </a:effectLst>
              </a:rPr>
            </a:br>
            <a:endParaRPr lang="en-US" sz="2800" dirty="0" smtClean="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smtClean="0">
                <a:solidFill>
                  <a:schemeClr val="tx2"/>
                </a:solidFill>
              </a:rPr>
              <a:t>Annual Progress Report</a:t>
            </a:r>
          </a:p>
          <a:p>
            <a:pPr marL="0" indent="0" algn="ctr" eaLnBrk="1" hangingPunct="1">
              <a:buFontTx/>
              <a:buNone/>
            </a:pPr>
            <a:r>
              <a:rPr lang="en-US" b="1" dirty="0" smtClean="0">
                <a:solidFill>
                  <a:schemeClr val="tx2"/>
                </a:solidFill>
              </a:rPr>
              <a:t>To the Board of Trustees </a:t>
            </a:r>
          </a:p>
          <a:p>
            <a:pPr marL="0" indent="0" algn="ctr" eaLnBrk="1" hangingPunct="1">
              <a:buFontTx/>
              <a:buNone/>
            </a:pPr>
            <a:r>
              <a:rPr lang="en-US" sz="2000" b="1" dirty="0" smtClean="0">
                <a:solidFill>
                  <a:schemeClr val="tx2"/>
                </a:solidFill>
              </a:rPr>
              <a:t>June 2019</a:t>
            </a:r>
          </a:p>
          <a:p>
            <a:pPr marL="0" indent="0" algn="r" eaLnBrk="1" hangingPunct="1">
              <a:buFontTx/>
              <a:buNone/>
            </a:pPr>
            <a:endParaRPr lang="en-US" sz="4800" dirty="0" smtClean="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3600" b="1" dirty="0" smtClean="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smtClean="0"/>
              <a:t>Standard 1:</a:t>
            </a:r>
            <a:r>
              <a:rPr lang="en-US" sz="1800" smtClean="0"/>
              <a:t> </a:t>
            </a:r>
          </a:p>
          <a:p>
            <a:pPr marL="0" indent="0" eaLnBrk="1" hangingPunct="1">
              <a:buFontTx/>
              <a:buNone/>
            </a:pPr>
            <a:r>
              <a:rPr lang="en-US" sz="1800" smtClean="0"/>
              <a:t>Students will comprehend concepts related to health promotion and disease prevention to enhance health.</a:t>
            </a:r>
            <a:br>
              <a:rPr lang="en-US" sz="1800" smtClean="0"/>
            </a:br>
            <a:r>
              <a:rPr lang="en-US" sz="1400" smtClean="0"/>
              <a:t/>
            </a:r>
            <a:br>
              <a:rPr lang="en-US" sz="1400" smtClean="0"/>
            </a:br>
            <a:r>
              <a:rPr lang="en-US" sz="1800" b="1" smtClean="0"/>
              <a:t>Standard 2:</a:t>
            </a:r>
            <a:r>
              <a:rPr lang="en-US" sz="1800" smtClean="0"/>
              <a:t> </a:t>
            </a:r>
          </a:p>
          <a:p>
            <a:pPr marL="0" indent="0" eaLnBrk="1" hangingPunct="1">
              <a:buFontTx/>
              <a:buNone/>
            </a:pPr>
            <a:r>
              <a:rPr lang="en-US" sz="1800" smtClean="0"/>
              <a:t>Students will analyze the influence of family, peers, culture, media, technology, and other factors on health behaviors.</a:t>
            </a:r>
            <a:br>
              <a:rPr lang="en-US" sz="1800" smtClean="0"/>
            </a:br>
            <a:r>
              <a:rPr lang="en-US" sz="1400" smtClean="0"/>
              <a:t/>
            </a:r>
            <a:br>
              <a:rPr lang="en-US" sz="1400" smtClean="0"/>
            </a:br>
            <a:r>
              <a:rPr lang="en-US" sz="1800" b="1" smtClean="0"/>
              <a:t>Standard 3:</a:t>
            </a:r>
          </a:p>
          <a:p>
            <a:pPr marL="0" indent="0" eaLnBrk="1" hangingPunct="1">
              <a:buFontTx/>
              <a:buNone/>
            </a:pPr>
            <a:r>
              <a:rPr lang="en-US" sz="1800" smtClean="0"/>
              <a:t>Students will demonstrate the ability to access valid information, products, and services to enhance health.</a:t>
            </a:r>
            <a:br>
              <a:rPr lang="en-US" sz="1800" smtClean="0"/>
            </a:br>
            <a:r>
              <a:rPr lang="en-US" sz="1400" smtClean="0"/>
              <a:t/>
            </a:r>
            <a:br>
              <a:rPr lang="en-US" sz="1400" smtClean="0"/>
            </a:br>
            <a:r>
              <a:rPr lang="en-US" sz="1800" b="1" smtClean="0"/>
              <a:t>Standard 4:</a:t>
            </a:r>
            <a:r>
              <a:rPr lang="en-US" sz="1800" smtClean="0"/>
              <a:t> </a:t>
            </a:r>
          </a:p>
          <a:p>
            <a:pPr marL="0" indent="0" eaLnBrk="1" hangingPunct="1">
              <a:spcBef>
                <a:spcPct val="10000"/>
              </a:spcBef>
              <a:buFontTx/>
              <a:buNone/>
            </a:pPr>
            <a:r>
              <a:rPr lang="en-US" sz="1800" smtClean="0"/>
              <a:t>Students will demonstrate the ability to use interpersonal </a:t>
            </a:r>
          </a:p>
          <a:p>
            <a:pPr marL="0" indent="0" eaLnBrk="1" hangingPunct="1">
              <a:spcBef>
                <a:spcPct val="10000"/>
              </a:spcBef>
              <a:buFontTx/>
              <a:buNone/>
            </a:pPr>
            <a:r>
              <a:rPr lang="en-US" sz="1800" smtClean="0"/>
              <a:t>communication skills to enhance health and avoid or </a:t>
            </a:r>
          </a:p>
          <a:p>
            <a:pPr marL="0" indent="0" eaLnBrk="1" hangingPunct="1">
              <a:spcBef>
                <a:spcPct val="10000"/>
              </a:spcBef>
              <a:buFontTx/>
              <a:buNone/>
            </a:pPr>
            <a:r>
              <a:rPr lang="en-US" sz="1800" smtClean="0"/>
              <a:t>reduce health risks. </a:t>
            </a:r>
            <a:br>
              <a:rPr lang="en-US" sz="1800" smtClean="0"/>
            </a:br>
            <a:r>
              <a:rPr lang="en-US" sz="1400" smtClean="0"/>
              <a:t/>
            </a:r>
            <a:br>
              <a:rPr lang="en-US" sz="1400" smtClean="0"/>
            </a:br>
            <a:r>
              <a:rPr lang="en-US" smtClean="0"/>
              <a:t/>
            </a:r>
            <a:br>
              <a:rPr lang="en-US" smtClean="0"/>
            </a:br>
            <a:endParaRPr lang="en-US" smtClean="0"/>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smtClean="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smtClean="0"/>
              <a:t> Standard 5:</a:t>
            </a:r>
            <a:r>
              <a:rPr lang="en-US" sz="1800" smtClean="0"/>
              <a:t> </a:t>
            </a:r>
          </a:p>
          <a:p>
            <a:pPr indent="-53975" eaLnBrk="1" hangingPunct="1">
              <a:buFontTx/>
              <a:buNone/>
            </a:pPr>
            <a:r>
              <a:rPr lang="en-US" sz="1800" smtClean="0"/>
              <a:t> Students will demonstrate the ability to use decision-making skills to enhance health. </a:t>
            </a:r>
            <a:br>
              <a:rPr lang="en-US" sz="1800" smtClean="0"/>
            </a:br>
            <a:r>
              <a:rPr lang="en-US" sz="1400" smtClean="0"/>
              <a:t/>
            </a:r>
            <a:br>
              <a:rPr lang="en-US" sz="1400" smtClean="0"/>
            </a:br>
            <a:r>
              <a:rPr lang="en-US" sz="1800" b="1" smtClean="0"/>
              <a:t>Standard 6:</a:t>
            </a:r>
            <a:r>
              <a:rPr lang="en-US" sz="1800" smtClean="0"/>
              <a:t> </a:t>
            </a:r>
          </a:p>
          <a:p>
            <a:pPr indent="-53975" eaLnBrk="1" hangingPunct="1">
              <a:buFontTx/>
              <a:buNone/>
            </a:pPr>
            <a:r>
              <a:rPr lang="en-US" sz="1800" smtClean="0"/>
              <a:t> Students will demonstrate the ability to use goal-setting skills to enhance health.</a:t>
            </a:r>
            <a:br>
              <a:rPr lang="en-US" sz="1800" smtClean="0"/>
            </a:br>
            <a:r>
              <a:rPr lang="en-US" sz="1400" smtClean="0"/>
              <a:t/>
            </a:r>
            <a:br>
              <a:rPr lang="en-US" sz="1400" smtClean="0"/>
            </a:br>
            <a:r>
              <a:rPr lang="en-US" sz="1800" b="1" smtClean="0"/>
              <a:t>Standard 7:</a:t>
            </a:r>
            <a:r>
              <a:rPr lang="en-US" sz="1800" smtClean="0"/>
              <a:t> </a:t>
            </a:r>
          </a:p>
          <a:p>
            <a:pPr indent="-53975" eaLnBrk="1" hangingPunct="1">
              <a:buFontTx/>
              <a:buNone/>
            </a:pPr>
            <a:r>
              <a:rPr lang="en-US" sz="1800" smtClean="0"/>
              <a:t> Students will demonstrate the ability to practice health-enhancing behaviors and avoid or reduce health risks.</a:t>
            </a:r>
            <a:br>
              <a:rPr lang="en-US" sz="1800" smtClean="0"/>
            </a:br>
            <a:r>
              <a:rPr lang="en-US" sz="1400" smtClean="0"/>
              <a:t/>
            </a:r>
            <a:br>
              <a:rPr lang="en-US" sz="1400" smtClean="0"/>
            </a:br>
            <a:r>
              <a:rPr lang="en-US" sz="1800" b="1" smtClean="0"/>
              <a:t>Standard 8:</a:t>
            </a:r>
            <a:r>
              <a:rPr lang="en-US" sz="1800" smtClean="0"/>
              <a:t> </a:t>
            </a:r>
          </a:p>
          <a:p>
            <a:pPr indent="-53975" eaLnBrk="1" hangingPunct="1">
              <a:buFontTx/>
              <a:buNone/>
            </a:pPr>
            <a:r>
              <a:rPr lang="en-US" sz="1800" smtClean="0"/>
              <a:t> Students will demonstrate the ability to advocate for personal,</a:t>
            </a:r>
          </a:p>
          <a:p>
            <a:pPr indent="-53975" eaLnBrk="1" hangingPunct="1">
              <a:spcBef>
                <a:spcPct val="0"/>
              </a:spcBef>
              <a:buFontTx/>
              <a:buNone/>
            </a:pPr>
            <a:r>
              <a:rPr lang="en-US" sz="1800" smtClean="0"/>
              <a:t> family, and community health. </a:t>
            </a:r>
          </a:p>
          <a:p>
            <a:pPr indent="-53975" eaLnBrk="1" hangingPunct="1">
              <a:buFontTx/>
              <a:buNone/>
            </a:pPr>
            <a:r>
              <a:rPr lang="en-US" sz="1800" smtClean="0"/>
              <a:t/>
            </a:r>
            <a:br>
              <a:rPr lang="en-US" sz="1800" smtClean="0"/>
            </a:br>
            <a:endParaRPr lang="en-US" sz="1800" smtClean="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SHAC’s</a:t>
            </a:r>
            <a:endParaRPr lang="en-US" sz="2800" b="1" dirty="0" smtClean="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smtClean="0">
                <a:solidFill>
                  <a:srgbClr val="FF0000"/>
                </a:solidFill>
                <a:effectLst>
                  <a:outerShdw blurRad="38100" dist="38100" dir="2700000" algn="tl">
                    <a:srgbClr val="C0C0C0"/>
                  </a:outerShdw>
                </a:effectLst>
              </a:rPr>
              <a:t>State Legislated SHAC Requirements</a:t>
            </a:r>
            <a:r>
              <a:rPr lang="en-US" sz="4000" b="1" dirty="0" smtClean="0">
                <a:solidFill>
                  <a:srgbClr val="FF0000"/>
                </a:solidFill>
                <a:effectLst>
                  <a:outerShdw blurRad="38100" dist="38100" dir="2700000" algn="tl">
                    <a:srgbClr val="C0C0C0"/>
                  </a:outerShdw>
                </a:effectLst>
              </a:rPr>
              <a:t> </a:t>
            </a:r>
            <a:br>
              <a:rPr lang="en-US" sz="4000" b="1" dirty="0" smtClean="0">
                <a:solidFill>
                  <a:srgbClr val="FF0000"/>
                </a:solidFill>
                <a:effectLst>
                  <a:outerShdw blurRad="38100" dist="38100" dir="2700000" algn="tl">
                    <a:srgbClr val="C0C0C0"/>
                  </a:outerShdw>
                </a:effectLst>
              </a:rPr>
            </a:br>
            <a:r>
              <a:rPr lang="en-US" sz="3200" b="1" dirty="0" smtClean="0">
                <a:solidFill>
                  <a:srgbClr val="FF0000"/>
                </a:solidFill>
                <a:effectLst>
                  <a:outerShdw blurRad="38100" dist="38100" dir="2700000" algn="tl">
                    <a:srgbClr val="C0C0C0"/>
                  </a:outerShdw>
                </a:effectLst>
              </a:rPr>
              <a:t>Committee-related</a:t>
            </a:r>
            <a:endParaRPr lang="en-US" dirty="0" smtClean="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smtClean="0"/>
          </a:p>
          <a:p>
            <a:pPr eaLnBrk="1" hangingPunct="1">
              <a:lnSpc>
                <a:spcPct val="80000"/>
              </a:lnSpc>
              <a:buSzPct val="80000"/>
              <a:buFont typeface="Wingdings" pitchFamily="2" charset="2"/>
              <a:buChar char="ü"/>
            </a:pPr>
            <a:r>
              <a:rPr lang="en-US" sz="2000" b="1" smtClean="0"/>
              <a:t>A parent must serve as the chairman or co-chair</a:t>
            </a:r>
          </a:p>
          <a:p>
            <a:pPr eaLnBrk="1" hangingPunct="1">
              <a:lnSpc>
                <a:spcPct val="80000"/>
              </a:lnSpc>
              <a:buSzPct val="80000"/>
              <a:buFont typeface="Wingdings" pitchFamily="2" charset="2"/>
              <a:buChar char="ü"/>
            </a:pPr>
            <a:r>
              <a:rPr lang="en-US" sz="2000" b="1" smtClean="0"/>
              <a:t>A minimum of five members must be appointed to serve on the SHAC by Board of Trustees</a:t>
            </a:r>
          </a:p>
          <a:p>
            <a:pPr eaLnBrk="1" hangingPunct="1">
              <a:lnSpc>
                <a:spcPct val="80000"/>
              </a:lnSpc>
              <a:buSzPct val="80000"/>
              <a:buFont typeface="Wingdings" pitchFamily="2" charset="2"/>
              <a:buChar char="ü"/>
            </a:pPr>
            <a:r>
              <a:rPr lang="en-US" sz="2000" b="1" smtClean="0"/>
              <a:t>Majority of members must be parents who are not employees of the district</a:t>
            </a:r>
          </a:p>
          <a:p>
            <a:pPr eaLnBrk="1" hangingPunct="1">
              <a:lnSpc>
                <a:spcPct val="80000"/>
              </a:lnSpc>
              <a:buSzPct val="80000"/>
              <a:buFont typeface="Wingdings" pitchFamily="2" charset="2"/>
              <a:buChar char="ü"/>
            </a:pPr>
            <a:r>
              <a:rPr lang="en-US" sz="2000" b="1" smtClean="0"/>
              <a:t>SHAC must meet at least 4 times a year</a:t>
            </a:r>
          </a:p>
          <a:p>
            <a:pPr eaLnBrk="1" hangingPunct="1">
              <a:lnSpc>
                <a:spcPct val="80000"/>
              </a:lnSpc>
              <a:buSzPct val="80000"/>
              <a:buFont typeface="Wingdings" pitchFamily="2" charset="2"/>
              <a:buChar char="ü"/>
            </a:pPr>
            <a:r>
              <a:rPr lang="en-US" sz="2000" b="1" smtClean="0"/>
              <a:t>SHAC must deliver an annual report to the Board of Trustees </a:t>
            </a:r>
          </a:p>
          <a:p>
            <a:pPr eaLnBrk="1" hangingPunct="1">
              <a:lnSpc>
                <a:spcPct val="80000"/>
              </a:lnSpc>
              <a:buSzPct val="80000"/>
              <a:buFont typeface="Wingdings" pitchFamily="2" charset="2"/>
              <a:buChar char="ü"/>
            </a:pPr>
            <a:r>
              <a:rPr lang="en-US" sz="2000" b="1" smtClean="0"/>
              <a:t>SHAC is required to submit recommendations regarding the districts’ health education curriculum</a:t>
            </a:r>
          </a:p>
          <a:p>
            <a:pPr eaLnBrk="1" hangingPunct="1">
              <a:lnSpc>
                <a:spcPct val="80000"/>
              </a:lnSpc>
              <a:buFont typeface="Courier New" pitchFamily="49" charset="0"/>
              <a:buChar char="o"/>
            </a:pPr>
            <a:endParaRPr lang="en-US" sz="2000" b="1" smtClean="0"/>
          </a:p>
          <a:p>
            <a:pPr eaLnBrk="1" hangingPunct="1">
              <a:lnSpc>
                <a:spcPct val="80000"/>
              </a:lnSpc>
              <a:buFontTx/>
              <a:buNone/>
            </a:pPr>
            <a:endParaRPr lang="en-US" sz="2800" smtClean="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smtClean="0">
                <a:solidFill>
                  <a:srgbClr val="FF0000"/>
                </a:solidFill>
                <a:effectLst>
                  <a:outerShdw blurRad="38100" dist="38100" dir="2700000" algn="tl">
                    <a:srgbClr val="C0C0C0"/>
                  </a:outerShdw>
                </a:effectLst>
              </a:rPr>
              <a:t>State Legislated Requirements</a:t>
            </a:r>
            <a:r>
              <a:rPr lang="en-US" sz="4000" b="1" dirty="0" smtClean="0">
                <a:solidFill>
                  <a:srgbClr val="FF0000"/>
                </a:solidFill>
                <a:effectLst>
                  <a:outerShdw blurRad="38100" dist="38100" dir="2700000" algn="tl">
                    <a:srgbClr val="C0C0C0"/>
                  </a:outerShdw>
                </a:effectLst>
              </a:rPr>
              <a:t/>
            </a:r>
            <a:br>
              <a:rPr lang="en-US" sz="4000" b="1" dirty="0" smtClean="0">
                <a:solidFill>
                  <a:srgbClr val="FF0000"/>
                </a:solidFill>
                <a:effectLst>
                  <a:outerShdw blurRad="38100" dist="38100" dir="2700000" algn="tl">
                    <a:srgbClr val="C0C0C0"/>
                  </a:outerShdw>
                </a:effectLst>
              </a:rPr>
            </a:br>
            <a:r>
              <a:rPr lang="en-US" sz="2900" b="1" dirty="0" smtClean="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smtClean="0"/>
              <a:t>SHACs can provide oversight for the following activities</a:t>
            </a:r>
          </a:p>
          <a:p>
            <a:pPr eaLnBrk="1" hangingPunct="1">
              <a:lnSpc>
                <a:spcPct val="80000"/>
              </a:lnSpc>
              <a:spcBef>
                <a:spcPct val="0"/>
              </a:spcBef>
              <a:buFontTx/>
              <a:buNone/>
              <a:tabLst>
                <a:tab pos="350838" algn="l"/>
              </a:tabLst>
            </a:pPr>
            <a:r>
              <a:rPr lang="en-US" sz="2000" b="1" dirty="0" smtClean="0"/>
              <a:t>required of local campus/districts per legislation:</a:t>
            </a:r>
          </a:p>
          <a:p>
            <a:pPr eaLnBrk="1" hangingPunct="1">
              <a:lnSpc>
                <a:spcPct val="80000"/>
              </a:lnSpc>
              <a:buFont typeface="Courier New" pitchFamily="49" charset="0"/>
              <a:buNone/>
              <a:tabLst>
                <a:tab pos="350838" algn="l"/>
              </a:tabLst>
            </a:pPr>
            <a:endParaRPr lang="en-US" sz="2000" b="1" dirty="0" smtClean="0"/>
          </a:p>
          <a:p>
            <a:pPr eaLnBrk="1" hangingPunct="1">
              <a:lnSpc>
                <a:spcPct val="80000"/>
              </a:lnSpc>
              <a:buFont typeface="Wingdings" pitchFamily="2" charset="2"/>
              <a:buChar char="ü"/>
              <a:tabLst>
                <a:tab pos="350838" algn="l"/>
              </a:tabLst>
            </a:pPr>
            <a:r>
              <a:rPr lang="en-US" sz="2000" b="1" dirty="0" smtClean="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smtClean="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smtClean="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smtClean="0"/>
              <a:t>Administer FITNESSGRAM</a:t>
            </a:r>
            <a:r>
              <a:rPr lang="en-US" sz="2000" b="1" dirty="0" smtClean="0">
                <a:cs typeface="Arial" charset="0"/>
              </a:rPr>
              <a:t>® to all students in grades 3-12</a:t>
            </a:r>
            <a:endParaRPr lang="en-US" sz="2000" b="1" dirty="0" smtClean="0"/>
          </a:p>
          <a:p>
            <a:pPr eaLnBrk="1" hangingPunct="1">
              <a:lnSpc>
                <a:spcPct val="80000"/>
              </a:lnSpc>
              <a:buFont typeface="Wingdings" pitchFamily="2" charset="2"/>
              <a:buChar char="ü"/>
              <a:tabLst>
                <a:tab pos="350838" algn="l"/>
              </a:tabLst>
            </a:pPr>
            <a:r>
              <a:rPr lang="en-US" sz="2000" b="1" dirty="0" smtClean="0"/>
              <a:t>Choose an evidenced based alcohol awareness instructional program</a:t>
            </a:r>
          </a:p>
          <a:p>
            <a:pPr eaLnBrk="1" hangingPunct="1">
              <a:lnSpc>
                <a:spcPct val="80000"/>
              </a:lnSpc>
              <a:buFont typeface="Wingdings" pitchFamily="2" charset="2"/>
              <a:buChar char="ü"/>
              <a:tabLst>
                <a:tab pos="350838" algn="l"/>
              </a:tabLst>
            </a:pPr>
            <a:r>
              <a:rPr lang="en-US" sz="2000" b="1" dirty="0" smtClean="0"/>
              <a:t>Use the PAPA program in HS or MS health classes</a:t>
            </a:r>
          </a:p>
          <a:p>
            <a:pPr eaLnBrk="1" hangingPunct="1">
              <a:lnSpc>
                <a:spcPct val="80000"/>
              </a:lnSpc>
              <a:buFont typeface="Wingdings" pitchFamily="2" charset="2"/>
              <a:buChar char="ü"/>
              <a:tabLst>
                <a:tab pos="350838" algn="l"/>
              </a:tabLst>
            </a:pPr>
            <a:r>
              <a:rPr lang="en-US" sz="2000" b="1" dirty="0" smtClean="0"/>
              <a:t>Comply with revised graduation requirements</a:t>
            </a:r>
          </a:p>
          <a:p>
            <a:pPr eaLnBrk="1" hangingPunct="1">
              <a:lnSpc>
                <a:spcPct val="80000"/>
              </a:lnSpc>
              <a:buFontTx/>
              <a:buNone/>
              <a:tabLst>
                <a:tab pos="350838" algn="l"/>
              </a:tabLst>
            </a:pPr>
            <a:endParaRPr lang="en-US" sz="2000" b="1" dirty="0" smtClean="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smtClean="0">
                <a:solidFill>
                  <a:srgbClr val="FF0000"/>
                </a:solidFill>
                <a:effectLst>
                  <a:outerShdw blurRad="38100" dist="38100" dir="2700000" algn="tl">
                    <a:srgbClr val="C0C0C0"/>
                  </a:outerShdw>
                </a:effectLst>
              </a:rPr>
              <a:t>                 </a:t>
            </a:r>
            <a:r>
              <a:rPr lang="en-US" sz="3600" b="1" dirty="0" smtClean="0">
                <a:solidFill>
                  <a:srgbClr val="FF0000"/>
                </a:solidFill>
                <a:effectLst>
                  <a:outerShdw blurRad="38100" dist="38100" dir="2700000" algn="tl">
                    <a:srgbClr val="C0C0C0"/>
                  </a:outerShdw>
                </a:effectLst>
              </a:rPr>
              <a:t> Silverton ISD SHAC Goals for 2018-2019</a:t>
            </a: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5" name="Rectangle 4"/>
          <p:cNvSpPr/>
          <p:nvPr/>
        </p:nvSpPr>
        <p:spPr>
          <a:xfrm>
            <a:off x="914400" y="2057400"/>
            <a:ext cx="7620000" cy="4524315"/>
          </a:xfrm>
          <a:prstGeom prst="rect">
            <a:avLst/>
          </a:prstGeom>
        </p:spPr>
        <p:txBody>
          <a:bodyPr wrap="square">
            <a:spAutoFit/>
          </a:bodyPr>
          <a:lstStyle/>
          <a:p>
            <a:pPr marL="457200" indent="-457200">
              <a:buFont typeface="Arial" pitchFamily="34" charset="0"/>
              <a:buChar char="•"/>
            </a:pPr>
            <a:r>
              <a:rPr lang="en-US" sz="2800" dirty="0" smtClean="0"/>
              <a:t>JH CPR/AED education</a:t>
            </a:r>
          </a:p>
          <a:p>
            <a:pPr marL="857250" lvl="1" indent="-457200">
              <a:buFont typeface="Arial" pitchFamily="34" charset="0"/>
              <a:buChar char="•"/>
            </a:pPr>
            <a:r>
              <a:rPr lang="en-US" dirty="0" smtClean="0"/>
              <a:t>We decided to incorporate it into 9</a:t>
            </a:r>
            <a:r>
              <a:rPr lang="en-US" baseline="30000" dirty="0" smtClean="0"/>
              <a:t>th</a:t>
            </a:r>
            <a:r>
              <a:rPr lang="en-US" dirty="0" smtClean="0"/>
              <a:t> grade health </a:t>
            </a:r>
            <a:r>
              <a:rPr lang="en-US" dirty="0" smtClean="0"/>
              <a:t>class and time did not allow to get done this year; will work for next year </a:t>
            </a:r>
            <a:endParaRPr lang="en-US" sz="1600" dirty="0" smtClean="0"/>
          </a:p>
          <a:p>
            <a:pPr marL="457200" indent="-457200">
              <a:buFont typeface="Arial" pitchFamily="34" charset="0"/>
              <a:buChar char="•"/>
            </a:pPr>
            <a:r>
              <a:rPr lang="en-US" sz="2800" dirty="0" smtClean="0"/>
              <a:t>Continue KSHAC (incorporate JH and elementary students)</a:t>
            </a:r>
          </a:p>
          <a:p>
            <a:pPr marL="857250" lvl="1" indent="-457200">
              <a:buFont typeface="Arial" pitchFamily="34" charset="0"/>
              <a:buChar char="•"/>
            </a:pPr>
            <a:r>
              <a:rPr lang="en-US" dirty="0" smtClean="0"/>
              <a:t>Mrs. Miller (GT teacher) did not have enough time to facilitate this year</a:t>
            </a:r>
          </a:p>
          <a:p>
            <a:pPr marL="457200" indent="-457200">
              <a:buFont typeface="Arial" pitchFamily="34" charset="0"/>
              <a:buChar char="•"/>
            </a:pPr>
            <a:r>
              <a:rPr lang="en-US" sz="2800" dirty="0" smtClean="0"/>
              <a:t>Active shooter presentations and drills for faculty and students (faculty did </a:t>
            </a:r>
            <a:r>
              <a:rPr lang="en-US" sz="2800" dirty="0" smtClean="0"/>
              <a:t>attend </a:t>
            </a:r>
            <a:r>
              <a:rPr lang="en-US" sz="2800" dirty="0" smtClean="0"/>
              <a:t>course this Spring; First Aid bags placed by AEDs) </a:t>
            </a:r>
            <a:r>
              <a:rPr lang="en-US" sz="2800" dirty="0" smtClean="0">
                <a:sym typeface="Wingdings"/>
              </a:rPr>
              <a:t></a:t>
            </a:r>
            <a:endParaRPr 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err="1" smtClean="0"/>
              <a:t>Fitnessgram</a:t>
            </a:r>
            <a:r>
              <a:rPr lang="en-US" sz="2400" dirty="0" smtClean="0"/>
              <a:t> for grades 3-12 </a:t>
            </a:r>
          </a:p>
          <a:p>
            <a:pPr>
              <a:defRPr/>
            </a:pPr>
            <a:r>
              <a:rPr lang="en-US" sz="2400" dirty="0" smtClean="0"/>
              <a:t>Coffee Memorial Blood Drive</a:t>
            </a:r>
          </a:p>
          <a:p>
            <a:pPr>
              <a:defRPr/>
            </a:pPr>
            <a:r>
              <a:rPr lang="en-US" sz="2400" dirty="0" smtClean="0"/>
              <a:t>CATCH program (Coordinated Approach to Child Health) taught in PE classes</a:t>
            </a:r>
          </a:p>
          <a:p>
            <a:pPr>
              <a:defRPr/>
            </a:pPr>
            <a:r>
              <a:rPr lang="en-US" sz="2400" dirty="0" smtClean="0"/>
              <a:t>Red </a:t>
            </a:r>
            <a:r>
              <a:rPr lang="en-US" sz="2400" dirty="0" smtClean="0"/>
              <a:t>Ribbon Week (Drug Prevention</a:t>
            </a:r>
            <a:r>
              <a:rPr lang="en-US" sz="2400" dirty="0" smtClean="0"/>
              <a:t>)</a:t>
            </a:r>
          </a:p>
          <a:p>
            <a:pPr>
              <a:defRPr/>
            </a:pPr>
            <a:r>
              <a:rPr lang="en-US" sz="2400" dirty="0" smtClean="0"/>
              <a:t>Career Day for grades 3-12</a:t>
            </a:r>
          </a:p>
          <a:p>
            <a:r>
              <a:rPr lang="en-US" sz="2400" dirty="0" smtClean="0"/>
              <a:t>Mrs. Power’s students annual coat drive</a:t>
            </a:r>
          </a:p>
          <a:p>
            <a:r>
              <a:rPr lang="en-US" sz="2400" dirty="0" smtClean="0"/>
              <a:t>DPS spoke with HS on how to interact with the </a:t>
            </a:r>
            <a:r>
              <a:rPr lang="en-US" sz="2400" dirty="0" smtClean="0"/>
              <a:t>law</a:t>
            </a:r>
          </a:p>
          <a:p>
            <a:r>
              <a:rPr lang="en-US" sz="2400" dirty="0" smtClean="0"/>
              <a:t>Sol Dental provided dental hygiene to elementary</a:t>
            </a:r>
          </a:p>
          <a:p>
            <a:endParaRPr lang="en-US" sz="2400" dirty="0" smtClean="0"/>
          </a:p>
          <a:p>
            <a:pPr>
              <a:defRPr/>
            </a:pPr>
            <a:endParaRPr lang="en-US" sz="2400" dirty="0" smtClean="0"/>
          </a:p>
          <a:p>
            <a:pPr>
              <a:defRPr/>
            </a:pPr>
            <a:endParaRPr lang="en-US"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smtClean="0"/>
              <a:t>Oral hygiene kits donated to each 1</a:t>
            </a:r>
            <a:r>
              <a:rPr lang="en-US" sz="2400" baseline="30000" dirty="0" smtClean="0"/>
              <a:t>st</a:t>
            </a:r>
            <a:r>
              <a:rPr lang="en-US" sz="2400" dirty="0" smtClean="0"/>
              <a:t> grade student by Tulia Masons and dental education provided by the school nurse </a:t>
            </a:r>
          </a:p>
          <a:p>
            <a:r>
              <a:rPr lang="en-US" sz="2400" dirty="0" smtClean="0"/>
              <a:t>Healthy choices offered in the cafeteria</a:t>
            </a:r>
          </a:p>
          <a:p>
            <a:r>
              <a:rPr lang="en-US" sz="2400" dirty="0" smtClean="0"/>
              <a:t>Vision, hearing, and spinal screenings completed for required students</a:t>
            </a:r>
          </a:p>
          <a:p>
            <a:r>
              <a:rPr lang="en-US" sz="2400" dirty="0" smtClean="0"/>
              <a:t>Seniors</a:t>
            </a:r>
            <a:r>
              <a:rPr lang="en-US" sz="2400" dirty="0" smtClean="0"/>
              <a:t>, coaches, sponsors, and bus drivers certified in </a:t>
            </a:r>
            <a:r>
              <a:rPr lang="en-US" sz="2400" dirty="0" err="1" smtClean="0"/>
              <a:t>Heartsaver</a:t>
            </a:r>
            <a:r>
              <a:rPr lang="en-US" sz="2400" dirty="0" smtClean="0"/>
              <a:t> CPR AED course by AHA</a:t>
            </a:r>
          </a:p>
          <a:p>
            <a:r>
              <a:rPr lang="en-US" sz="2400" dirty="0" smtClean="0"/>
              <a:t>New AED purchased for cafeteria and First Aid bags placed by all AEDs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smtClean="0"/>
              <a:t>Staff Wellness “Fresh Start” program</a:t>
            </a:r>
          </a:p>
          <a:p>
            <a:pPr marL="457200" indent="-457200">
              <a:defRPr/>
            </a:pPr>
            <a:r>
              <a:rPr lang="en-US" sz="2400" dirty="0" smtClean="0"/>
              <a:t>Covenant mammogram bus came to the district</a:t>
            </a:r>
            <a:endParaRPr lang="en-US" sz="2400" b="1" u="sng" dirty="0" smtClean="0"/>
          </a:p>
          <a:p>
            <a:pPr marL="457200" indent="-457200">
              <a:defRPr/>
            </a:pPr>
            <a:r>
              <a:rPr lang="en-US" sz="2400" dirty="0" smtClean="0"/>
              <a:t>P.A.P.A </a:t>
            </a:r>
            <a:r>
              <a:rPr lang="en-US" sz="2400" dirty="0" smtClean="0"/>
              <a:t>training (parenting and paternity awareness) is taught in HS health class</a:t>
            </a:r>
          </a:p>
          <a:p>
            <a:pPr marL="457200" indent="-457200">
              <a:defRPr/>
            </a:pPr>
            <a:r>
              <a:rPr lang="en-US" sz="2400" dirty="0" smtClean="0"/>
              <a:t>Covenant wellness testing offered for staff</a:t>
            </a:r>
          </a:p>
          <a:p>
            <a:pPr marL="457200" indent="-457200">
              <a:defRPr/>
            </a:pPr>
            <a:r>
              <a:rPr lang="en-US" sz="2400" dirty="0" smtClean="0"/>
              <a:t>Dan Busing, DPS officer, PK-12 various safety topics presentation</a:t>
            </a:r>
          </a:p>
          <a:p>
            <a:pPr marL="457200" indent="-457200">
              <a:defRPr/>
            </a:pPr>
            <a:r>
              <a:rPr lang="en-US" sz="2400" dirty="0" smtClean="0"/>
              <a:t>VSP vision vouchers through TSNO registration available to students who qualify for free eye exam and free pair of glasses  </a:t>
            </a:r>
          </a:p>
          <a:p>
            <a:pPr marL="457200" indent="-457200">
              <a:defRPr/>
            </a:pP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000000">
                      <a:alpha val="43137"/>
                    </a:srgbClr>
                  </a:outerShdw>
                </a:effectLst>
              </a:rPr>
              <a:t>Silverton</a:t>
            </a:r>
            <a:r>
              <a:rPr lang="en-US" sz="4000" b="1" dirty="0" smtClean="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smtClean="0"/>
              <a:t>STD/STI prevention taught in HS health class</a:t>
            </a:r>
          </a:p>
          <a:p>
            <a:r>
              <a:rPr lang="en-US" sz="2400" dirty="0" smtClean="0"/>
              <a:t>Hygiene </a:t>
            </a:r>
            <a:r>
              <a:rPr lang="en-US" sz="2400" dirty="0" smtClean="0"/>
              <a:t>packets given to 6</a:t>
            </a:r>
            <a:r>
              <a:rPr lang="en-US" sz="2400" baseline="30000" dirty="0" smtClean="0"/>
              <a:t>th</a:t>
            </a:r>
            <a:r>
              <a:rPr lang="en-US" sz="2400" dirty="0" smtClean="0"/>
              <a:t>, 7</a:t>
            </a:r>
            <a:r>
              <a:rPr lang="en-US" sz="2400" baseline="30000" dirty="0" smtClean="0"/>
              <a:t>th</a:t>
            </a:r>
            <a:r>
              <a:rPr lang="en-US" sz="2400" dirty="0" smtClean="0"/>
              <a:t>, 8</a:t>
            </a:r>
            <a:r>
              <a:rPr lang="en-US" sz="2400" baseline="30000" dirty="0" smtClean="0"/>
              <a:t>th</a:t>
            </a:r>
            <a:r>
              <a:rPr lang="en-US" sz="2400" dirty="0" smtClean="0"/>
              <a:t> grades</a:t>
            </a:r>
          </a:p>
          <a:p>
            <a:r>
              <a:rPr lang="en-US" sz="2400" dirty="0" smtClean="0"/>
              <a:t>Sexual education talk provided to 5</a:t>
            </a:r>
            <a:r>
              <a:rPr lang="en-US" sz="2400" baseline="30000" dirty="0" smtClean="0"/>
              <a:t>th</a:t>
            </a:r>
            <a:r>
              <a:rPr lang="en-US" sz="2400" dirty="0" smtClean="0"/>
              <a:t> grade</a:t>
            </a:r>
          </a:p>
          <a:p>
            <a:r>
              <a:rPr lang="en-US" sz="2400" dirty="0" smtClean="0"/>
              <a:t>Tornado </a:t>
            </a:r>
            <a:r>
              <a:rPr lang="en-US" sz="2400" dirty="0" smtClean="0"/>
              <a:t>and Fire Drills conducted</a:t>
            </a:r>
          </a:p>
          <a:p>
            <a:r>
              <a:rPr lang="en-US" sz="2400" dirty="0" smtClean="0"/>
              <a:t>Flu vaccine offered to staff</a:t>
            </a:r>
          </a:p>
          <a:p>
            <a:r>
              <a:rPr lang="en-US" sz="2400" dirty="0" smtClean="0"/>
              <a:t>Anaphylaxis and AED training provided to staff</a:t>
            </a:r>
          </a:p>
          <a:p>
            <a:r>
              <a:rPr lang="en-US" sz="2400" dirty="0" smtClean="0"/>
              <a:t>Suicide prevention training for staff </a:t>
            </a:r>
            <a:endParaRPr lang="en-US" sz="2400" dirty="0" smtClean="0"/>
          </a:p>
          <a:p>
            <a:r>
              <a:rPr lang="en-US" sz="2400" dirty="0" smtClean="0"/>
              <a:t>Rowdy </a:t>
            </a:r>
            <a:r>
              <a:rPr lang="en-US" sz="2400" dirty="0" err="1" smtClean="0"/>
              <a:t>Cogdell</a:t>
            </a:r>
            <a:r>
              <a:rPr lang="en-US" sz="2400" dirty="0" smtClean="0"/>
              <a:t> talked with students about visual impairment and brought his service dog, Laurie</a:t>
            </a:r>
          </a:p>
          <a:p>
            <a:r>
              <a:rPr lang="en-US" sz="2400" dirty="0" smtClean="0"/>
              <a:t>Ag Day – 5</a:t>
            </a:r>
            <a:r>
              <a:rPr lang="en-US" sz="2400" baseline="30000" dirty="0" smtClean="0"/>
              <a:t>th</a:t>
            </a:r>
            <a:r>
              <a:rPr lang="en-US" sz="2400" dirty="0" smtClean="0"/>
              <a:t> grade</a:t>
            </a:r>
          </a:p>
          <a:p>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smtClean="0">
                <a:solidFill>
                  <a:srgbClr val="FF0000"/>
                </a:solidFill>
                <a:effectLst>
                  <a:outerShdw blurRad="38100" dist="38100" dir="2700000" algn="tl">
                    <a:srgbClr val="C0C0C0"/>
                  </a:outerShdw>
                </a:effectLst>
              </a:rPr>
              <a:t>School Health </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smtClean="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smtClean="0"/>
          </a:p>
          <a:p>
            <a:pPr indent="7938" eaLnBrk="1" hangingPunct="1">
              <a:buFontTx/>
              <a:buNone/>
            </a:pPr>
            <a:r>
              <a:rPr lang="en-US" sz="2000" smtClean="0"/>
              <a:t>Texas Education Code</a:t>
            </a:r>
          </a:p>
          <a:p>
            <a:pPr indent="7938" eaLnBrk="1" hangingPunct="1">
              <a:buFontTx/>
              <a:buNone/>
            </a:pPr>
            <a:r>
              <a:rPr lang="en-US" sz="2000" smtClean="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US" sz="4000" b="1" dirty="0" smtClean="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a:xfrm>
            <a:off x="457200" y="1600200"/>
            <a:ext cx="8153400" cy="4343399"/>
          </a:xfrm>
        </p:spPr>
        <p:txBody>
          <a:bodyPr/>
          <a:lstStyle/>
          <a:p>
            <a:r>
              <a:rPr lang="en-US" sz="2400" dirty="0" smtClean="0"/>
              <a:t>Physicals offered to HS and JH students from clinic</a:t>
            </a:r>
          </a:p>
          <a:p>
            <a:r>
              <a:rPr lang="en-US" sz="2400" dirty="0" smtClean="0"/>
              <a:t>Letter from the nurse sent out at beginning of school year about screenings and presentations legally required; 5</a:t>
            </a:r>
            <a:r>
              <a:rPr lang="en-US" sz="2400" baseline="30000" dirty="0" smtClean="0"/>
              <a:t>th</a:t>
            </a:r>
            <a:r>
              <a:rPr lang="en-US" sz="2400" dirty="0" smtClean="0"/>
              <a:t> grade letter sent to parents about sexual education talk </a:t>
            </a:r>
          </a:p>
          <a:p>
            <a:r>
              <a:rPr lang="en-US" sz="2400" dirty="0" smtClean="0"/>
              <a:t>Community service cleanup for PK-12</a:t>
            </a:r>
          </a:p>
          <a:p>
            <a:r>
              <a:rPr lang="en-US" sz="2400" dirty="0" smtClean="0"/>
              <a:t>Learn Grow Eat Go program for 4th and 5th grade</a:t>
            </a:r>
          </a:p>
          <a:p>
            <a:r>
              <a:rPr lang="en-US" sz="2400" dirty="0" smtClean="0"/>
              <a:t>“</a:t>
            </a:r>
            <a:r>
              <a:rPr lang="en-US" sz="2400" dirty="0" smtClean="0"/>
              <a:t>Wellness Tuesday” days held in the fall once a month</a:t>
            </a:r>
          </a:p>
          <a:p>
            <a:r>
              <a:rPr lang="en-US" sz="2400" dirty="0" smtClean="0"/>
              <a:t>Active shooter course held for all staff  </a:t>
            </a:r>
            <a:endParaRPr lang="en-US" sz="2400" dirty="0" smtClean="0"/>
          </a:p>
          <a:p>
            <a:r>
              <a:rPr lang="en-US" sz="2400" dirty="0" smtClean="0"/>
              <a:t>NED Growth Mindset </a:t>
            </a:r>
            <a:r>
              <a:rPr lang="en-US" sz="2400" dirty="0" err="1" smtClean="0"/>
              <a:t>YoYo</a:t>
            </a:r>
            <a:r>
              <a:rPr lang="en-US" sz="2400" dirty="0" smtClean="0"/>
              <a:t> assembly for elementary</a:t>
            </a:r>
          </a:p>
          <a:p>
            <a:endParaRPr lang="en-US" sz="1400" dirty="0" smtClean="0"/>
          </a:p>
          <a:p>
            <a:pPr lvl="3"/>
            <a:endParaRPr lang="en-US" sz="1400" dirty="0" smtClean="0"/>
          </a:p>
          <a:p>
            <a:pPr lvl="3"/>
            <a:endParaRPr lang="en-US" sz="1400" dirty="0" smtClean="0"/>
          </a:p>
          <a:p>
            <a:pPr lvl="3"/>
            <a:endParaRPr lang="en-US" sz="1400" dirty="0" smtClean="0"/>
          </a:p>
          <a:p>
            <a:pPr lvl="3"/>
            <a:endParaRPr lang="en-US" sz="1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smtClean="0"/>
              <a:t>K-12 required vaccinations reported to state </a:t>
            </a:r>
          </a:p>
          <a:p>
            <a:r>
              <a:rPr lang="en-US" sz="2400" dirty="0" smtClean="0"/>
              <a:t> “Who We Play For” EKG screening offered to all students and faculty </a:t>
            </a:r>
          </a:p>
          <a:p>
            <a:r>
              <a:rPr lang="en-US" sz="2400" dirty="0" smtClean="0"/>
              <a:t>After school traffic safety implemented</a:t>
            </a:r>
          </a:p>
          <a:p>
            <a:r>
              <a:rPr lang="en-US" sz="2400" dirty="0" smtClean="0"/>
              <a:t>Unlicensed Diabetic Care Assistants certified for diabetic student</a:t>
            </a:r>
          </a:p>
          <a:p>
            <a:r>
              <a:rPr lang="en-US" sz="2400" dirty="0" smtClean="0"/>
              <a:t>Open </a:t>
            </a:r>
            <a:r>
              <a:rPr lang="en-US" sz="2400" dirty="0" smtClean="0"/>
              <a:t>House – Title 1 parent involvement </a:t>
            </a:r>
          </a:p>
          <a:p>
            <a:r>
              <a:rPr lang="en-US" sz="2400" dirty="0" smtClean="0"/>
              <a:t>Children’s Miracle Network Fundraiser students and teachers raised $2,781.72</a:t>
            </a:r>
          </a:p>
          <a:p>
            <a:r>
              <a:rPr lang="en-US" sz="2400" dirty="0" smtClean="0"/>
              <a:t>JH kids participated in Rabies Awareness Poster Contest by the Texas DSHS</a:t>
            </a:r>
            <a:endParaRPr lang="en-US" sz="2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t/>
            </a:r>
            <a:br>
              <a:rPr lang="en-US" sz="4800" dirty="0" smtClean="0"/>
            </a:br>
            <a:r>
              <a:rPr lang="en-US" sz="4000" b="1" dirty="0" smtClean="0">
                <a:solidFill>
                  <a:srgbClr val="FF0000"/>
                </a:solidFill>
                <a:effectLst>
                  <a:outerShdw blurRad="38100" dist="38100" dir="2700000" algn="tl">
                    <a:schemeClr val="tx1"/>
                  </a:outerShdw>
                </a:effectLst>
              </a:rPr>
              <a:t>Goals</a:t>
            </a:r>
            <a:r>
              <a:rPr lang="en-US" sz="4000" b="1"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chemeClr val="tx1"/>
                  </a:outerShdw>
                </a:effectLst>
              </a:rPr>
              <a:t>for 2019-2020  </a:t>
            </a:r>
            <a:r>
              <a:rPr lang="en-US" sz="4000" b="1" dirty="0" smtClean="0">
                <a:solidFill>
                  <a:srgbClr val="FF0000"/>
                </a:solidFill>
                <a:effectLst>
                  <a:outerShdw blurRad="38100" dist="38100" dir="2700000" algn="tl">
                    <a:srgbClr val="C0C0C0"/>
                  </a:outerShdw>
                </a:effectLst>
              </a:rPr>
              <a:t/>
            </a:r>
            <a:br>
              <a:rPr lang="en-US" sz="4000" b="1" dirty="0" smtClean="0">
                <a:solidFill>
                  <a:srgbClr val="FF0000"/>
                </a:solidFill>
                <a:effectLst>
                  <a:outerShdw blurRad="38100" dist="38100" dir="2700000" algn="tl">
                    <a:srgbClr val="C0C0C0"/>
                  </a:outerShdw>
                </a:effectLst>
              </a:rPr>
            </a:br>
            <a:endParaRPr lang="en-US" sz="4000" b="1" dirty="0" smtClean="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“Wellness Wednesday” next year for students and staff. Everyone can wear athletic attire and are encouraged to get active during class. </a:t>
            </a:r>
          </a:p>
          <a:p>
            <a:pPr marL="457200" indent="-457200">
              <a:buFont typeface="+mj-lt"/>
              <a:buAutoNum type="arabicPeriod"/>
            </a:pPr>
            <a:r>
              <a:rPr lang="en-US" dirty="0" smtClean="0"/>
              <a:t>JH CPR/AED condensed course.</a:t>
            </a:r>
          </a:p>
          <a:p>
            <a:pPr marL="457200" indent="-457200">
              <a:buFont typeface="+mj-lt"/>
              <a:buAutoNum type="arabicPeriod"/>
            </a:pPr>
            <a:r>
              <a:rPr lang="en-US" dirty="0" smtClean="0"/>
              <a:t>JH sexual education program/presentation. More education in between 5</a:t>
            </a:r>
            <a:r>
              <a:rPr lang="en-US" baseline="30000" dirty="0" smtClean="0"/>
              <a:t>th</a:t>
            </a:r>
            <a:r>
              <a:rPr lang="en-US" dirty="0" smtClean="0"/>
              <a:t> grade talk and 9</a:t>
            </a:r>
            <a:r>
              <a:rPr lang="en-US" baseline="30000" dirty="0" smtClean="0"/>
              <a:t>th</a:t>
            </a:r>
            <a:r>
              <a:rPr lang="en-US" dirty="0" smtClean="0"/>
              <a:t> grade health class.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smtClean="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smtClean="0"/>
              <a:t>The Silverton ISD SHAC Web site:</a:t>
            </a:r>
          </a:p>
          <a:p>
            <a:pPr marL="461963" indent="-461963" eaLnBrk="1" hangingPunct="1">
              <a:buFont typeface="Wingdings" pitchFamily="2" charset="2"/>
              <a:buNone/>
            </a:pPr>
            <a:r>
              <a:rPr lang="en-US" sz="2400" dirty="0" smtClean="0"/>
              <a:t>      </a:t>
            </a:r>
            <a:r>
              <a:rPr lang="en-US" sz="2400" dirty="0" smtClean="0">
                <a:hlinkClick r:id="rId2"/>
              </a:rPr>
              <a:t>http://www.silvertonisd.net/campus-department/nurse/shac</a:t>
            </a:r>
            <a:r>
              <a:rPr lang="en-US" sz="2400" dirty="0" smtClean="0"/>
              <a:t> </a:t>
            </a:r>
          </a:p>
          <a:p>
            <a:pPr marL="461963" indent="-461963" eaLnBrk="1" hangingPunct="1">
              <a:buFont typeface="Wingdings" pitchFamily="2" charset="2"/>
              <a:buNone/>
            </a:pPr>
            <a:endParaRPr lang="en-US" sz="2400" u="sng" dirty="0" smtClean="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2017-2018 SHAC </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smtClean="0"/>
              <a:t> September 11, 2018</a:t>
            </a:r>
          </a:p>
          <a:p>
            <a:pPr marL="58738" indent="-58738" eaLnBrk="1" hangingPunct="1">
              <a:buFontTx/>
              <a:buAutoNum type="arabicPeriod"/>
            </a:pPr>
            <a:r>
              <a:rPr lang="en-US" sz="2400" dirty="0" smtClean="0"/>
              <a:t> November 27, 2018</a:t>
            </a:r>
          </a:p>
          <a:p>
            <a:pPr marL="58738" indent="-58738" eaLnBrk="1" hangingPunct="1">
              <a:buFontTx/>
              <a:buAutoNum type="arabicPeriod"/>
            </a:pPr>
            <a:r>
              <a:rPr lang="en-US" sz="2400" dirty="0" smtClean="0"/>
              <a:t> February 19, 2019</a:t>
            </a:r>
          </a:p>
          <a:p>
            <a:pPr marL="58738" indent="-58738" eaLnBrk="1" hangingPunct="1">
              <a:buFontTx/>
              <a:buAutoNum type="arabicPeriod"/>
            </a:pPr>
            <a:r>
              <a:rPr lang="en-US" sz="2400" dirty="0" smtClean="0"/>
              <a:t> May 2, 2019</a:t>
            </a:r>
          </a:p>
          <a:p>
            <a:pPr marL="58738" indent="-58738" eaLnBrk="1" hangingPunct="1">
              <a:buNone/>
            </a:pPr>
            <a:endParaRPr lang="en-US" sz="2400" dirty="0" smtClean="0"/>
          </a:p>
          <a:p>
            <a:pPr marL="58738" indent="-58738" eaLnBrk="1" hangingPunct="1">
              <a:buNone/>
            </a:pPr>
            <a:endParaRPr lang="en-US" sz="1600" dirty="0" smtClean="0"/>
          </a:p>
          <a:p>
            <a:pPr marL="58738" indent="-58738" algn="ctr" eaLnBrk="1" hangingPunct="1">
              <a:lnSpc>
                <a:spcPct val="85000"/>
              </a:lnSpc>
              <a:buFontTx/>
              <a:buNone/>
            </a:pPr>
            <a:r>
              <a:rPr lang="en-US" sz="2000" dirty="0" smtClean="0"/>
              <a:t>Minimum of four meetings required annually. Anyone is welcome to attend any meeting.</a:t>
            </a:r>
          </a:p>
          <a:p>
            <a:pPr marL="58738" indent="-58738" eaLnBrk="1" hangingPunct="1"/>
            <a:endParaRPr lang="en-US" sz="2400" dirty="0" smtClean="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smtClean="0"/>
              <a:t>Texas School Health Advisory Committee:</a:t>
            </a:r>
            <a:r>
              <a:rPr lang="en-US" b="1" smtClean="0"/>
              <a:t> </a:t>
            </a:r>
            <a:r>
              <a:rPr lang="en-US" sz="1600" b="1" u="sng" smtClean="0"/>
              <a:t>www.dshs.state.tx.us/schoolhealth/shadvise.shtm</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TXPTA Healthy Lifestyle Web page:   </a:t>
            </a:r>
          </a:p>
          <a:p>
            <a:pPr eaLnBrk="1" hangingPunct="1">
              <a:buFont typeface="Wingdings" pitchFamily="2" charset="2"/>
              <a:buNone/>
            </a:pPr>
            <a:r>
              <a:rPr lang="en-US" sz="1600" b="1" smtClean="0"/>
              <a:t>      </a:t>
            </a:r>
            <a:r>
              <a:rPr lang="en-US" sz="1600" b="1" u="sng" smtClean="0"/>
              <a:t>www.txpta.org/programs/healthy-lifestyles</a:t>
            </a:r>
            <a:r>
              <a:rPr lang="en-US" sz="1600" b="1" smtClean="0"/>
              <a:t>  </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TEA Fitness Data: </a:t>
            </a:r>
            <a:r>
              <a:rPr lang="en-US" sz="1600" b="1" u="sng" smtClean="0"/>
              <a:t>www.tea.state.tx.us./index4.aspx?id=3975</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Youth Risk Behavior Surveillance (YRBS) Survey: </a:t>
            </a:r>
            <a:r>
              <a:rPr lang="en-US" sz="1600" b="1" u="sng" smtClean="0"/>
              <a:t>www.dshs.state.tx.us/chs/yrbs/query/yrbss_form.shtm</a:t>
            </a:r>
            <a:r>
              <a:rPr lang="en-US" sz="1600" b="1" smtClean="0"/>
              <a:t> </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CDC Coordinated School Health:  </a:t>
            </a:r>
            <a:r>
              <a:rPr lang="en-US" sz="1600" b="1" u="sng" smtClean="0"/>
              <a:t>www.cdc.gov/HealthyYouth/CSHP</a:t>
            </a:r>
          </a:p>
          <a:p>
            <a:pPr eaLnBrk="1" hangingPunct="1">
              <a:buFont typeface="Wingdings" pitchFamily="2" charset="2"/>
              <a:buChar char="ü"/>
            </a:pPr>
            <a:endParaRPr lang="en-US" sz="1000" b="1" smtClean="0"/>
          </a:p>
          <a:p>
            <a:pPr eaLnBrk="1" hangingPunct="1">
              <a:buFont typeface="Wingdings" pitchFamily="2" charset="2"/>
              <a:buChar char="ü"/>
            </a:pPr>
            <a:r>
              <a:rPr lang="en-US" sz="1600" b="1" smtClean="0"/>
              <a:t>Texas Department of Agriculture Square Meals: </a:t>
            </a:r>
            <a:r>
              <a:rPr lang="en-US" sz="1600" b="1" u="sng" smtClean="0"/>
              <a:t>www.squaremeals.org/fn/home/page/0,1248,2348_2349_0_0,00.html</a:t>
            </a:r>
          </a:p>
          <a:p>
            <a:pPr eaLnBrk="1" hangingPunct="1">
              <a:buFont typeface="Wingdings" pitchFamily="2" charset="2"/>
              <a:buChar char="ü"/>
            </a:pPr>
            <a:endParaRPr lang="en-US" sz="1000" b="1" u="sng" smtClean="0"/>
          </a:p>
          <a:p>
            <a:pPr eaLnBrk="1" hangingPunct="1">
              <a:buFont typeface="Wingdings" pitchFamily="2" charset="2"/>
              <a:buChar char="ü"/>
            </a:pPr>
            <a:r>
              <a:rPr lang="en-US" sz="1600" b="1" smtClean="0"/>
              <a:t>Regional Education Service Centers:  </a:t>
            </a:r>
            <a:r>
              <a:rPr lang="en-US" sz="1600" b="1" u="sng" smtClean="0"/>
              <a:t>http://ritter.tea.state.tx.us/ESC</a:t>
            </a:r>
          </a:p>
          <a:p>
            <a:pPr eaLnBrk="1" hangingPunct="1">
              <a:buFont typeface="Wingdings" pitchFamily="2" charset="2"/>
              <a:buChar char="ü"/>
            </a:pPr>
            <a:endParaRPr lang="en-US" sz="1000" b="1" u="sng" smtClean="0"/>
          </a:p>
          <a:p>
            <a:pPr eaLnBrk="1" hangingPunct="1">
              <a:buFont typeface="Wingdings" pitchFamily="2" charset="2"/>
              <a:buChar char="ü"/>
            </a:pPr>
            <a:r>
              <a:rPr lang="en-US" sz="1600" b="1" smtClean="0"/>
              <a:t>Texas Legislature Online:  </a:t>
            </a:r>
            <a:r>
              <a:rPr lang="en-US" sz="1600" b="1" u="sng" smtClean="0"/>
              <a:t>www.capitol.state.tx.us</a:t>
            </a:r>
          </a:p>
          <a:p>
            <a:pPr eaLnBrk="1" hangingPunct="1">
              <a:buFont typeface="Wingdings" pitchFamily="2" charset="2"/>
              <a:buNone/>
            </a:pPr>
            <a:endParaRPr lang="en-US" sz="1600" b="1" smtClean="0"/>
          </a:p>
          <a:p>
            <a:pPr eaLnBrk="1" hangingPunct="1"/>
            <a:endParaRPr lang="en-US" sz="1600" b="1" u="sng" smtClean="0"/>
          </a:p>
          <a:p>
            <a:pPr eaLnBrk="1" hangingPunct="1"/>
            <a:endParaRPr lang="en-US" sz="1600" u="sng" smtClean="0"/>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smtClean="0">
                <a:solidFill>
                  <a:srgbClr val="FF0000"/>
                </a:solidFill>
                <a:effectLst>
                  <a:outerShdw blurRad="38100" dist="38100" dir="2700000" algn="tl">
                    <a:srgbClr val="C0C0C0"/>
                  </a:outerShdw>
                </a:effectLst>
              </a:rPr>
              <a:t>Silverton ISD SHAC Members</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2018-2019</a:t>
            </a: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smtClean="0"/>
              <a:t>Ashley Knight: Chairperson/Youth Pastor/Parent</a:t>
            </a:r>
          </a:p>
          <a:p>
            <a:pPr marL="457200" lvl="1" indent="0" eaLnBrk="1" hangingPunct="1">
              <a:lnSpc>
                <a:spcPct val="80000"/>
              </a:lnSpc>
              <a:buFontTx/>
              <a:buNone/>
              <a:tabLst>
                <a:tab pos="60325" algn="l"/>
              </a:tabLst>
            </a:pPr>
            <a:r>
              <a:rPr lang="en-US" sz="2000" dirty="0" smtClean="0"/>
              <a:t>Shandy Beedy: Co-Chairperson/School Nurse</a:t>
            </a:r>
          </a:p>
          <a:p>
            <a:pPr marL="457200" lvl="1" indent="0" eaLnBrk="1" hangingPunct="1">
              <a:lnSpc>
                <a:spcPct val="80000"/>
              </a:lnSpc>
              <a:buFontTx/>
              <a:buNone/>
              <a:tabLst>
                <a:tab pos="60325" algn="l"/>
              </a:tabLst>
            </a:pPr>
            <a:r>
              <a:rPr lang="en-US" sz="2000" dirty="0" smtClean="0"/>
              <a:t>Sharyl Gamble: Parent</a:t>
            </a:r>
          </a:p>
          <a:p>
            <a:pPr marL="457200" lvl="1" indent="0" eaLnBrk="1" hangingPunct="1">
              <a:lnSpc>
                <a:spcPct val="80000"/>
              </a:lnSpc>
              <a:buNone/>
              <a:tabLst>
                <a:tab pos="60325" algn="l"/>
              </a:tabLst>
            </a:pPr>
            <a:r>
              <a:rPr lang="en-US" sz="2000" dirty="0" smtClean="0"/>
              <a:t>Molly Forman: Parent/Extension Agent </a:t>
            </a:r>
          </a:p>
          <a:p>
            <a:pPr marL="457200" lvl="1" indent="0" eaLnBrk="1" hangingPunct="1">
              <a:lnSpc>
                <a:spcPct val="80000"/>
              </a:lnSpc>
              <a:buNone/>
              <a:tabLst>
                <a:tab pos="60325" algn="l"/>
              </a:tabLst>
            </a:pPr>
            <a:r>
              <a:rPr lang="en-US" sz="2000" dirty="0" smtClean="0"/>
              <a:t>Lori Mullins: Parent </a:t>
            </a:r>
          </a:p>
          <a:p>
            <a:pPr marL="457200" lvl="1" indent="0" eaLnBrk="1" hangingPunct="1">
              <a:lnSpc>
                <a:spcPct val="80000"/>
              </a:lnSpc>
              <a:buNone/>
              <a:tabLst>
                <a:tab pos="60325" algn="l"/>
              </a:tabLst>
            </a:pPr>
            <a:r>
              <a:rPr lang="en-US" sz="2000" dirty="0" smtClean="0"/>
              <a:t>DeLysa Maciel: Cafeteria Manager</a:t>
            </a:r>
          </a:p>
          <a:p>
            <a:pPr marL="457200" lvl="1" indent="0" eaLnBrk="1" hangingPunct="1">
              <a:lnSpc>
                <a:spcPct val="80000"/>
              </a:lnSpc>
              <a:buFontTx/>
              <a:buNone/>
              <a:tabLst>
                <a:tab pos="60325" algn="l"/>
              </a:tabLst>
            </a:pPr>
            <a:r>
              <a:rPr lang="en-US" sz="2000" dirty="0" smtClean="0"/>
              <a:t>Patsy Towe: School Counselor</a:t>
            </a:r>
          </a:p>
          <a:p>
            <a:pPr marL="457200" lvl="1" indent="0" eaLnBrk="1" hangingPunct="1">
              <a:lnSpc>
                <a:spcPct val="80000"/>
              </a:lnSpc>
              <a:buFontTx/>
              <a:buNone/>
              <a:tabLst>
                <a:tab pos="60325" algn="l"/>
              </a:tabLst>
            </a:pPr>
            <a:r>
              <a:rPr lang="en-US" sz="2000" dirty="0" smtClean="0"/>
              <a:t>Buddy Isbell: Physical Education/Coach</a:t>
            </a:r>
          </a:p>
          <a:p>
            <a:pPr marL="457200" lvl="1" indent="0" eaLnBrk="1" hangingPunct="1">
              <a:lnSpc>
                <a:spcPct val="80000"/>
              </a:lnSpc>
              <a:buFontTx/>
              <a:buNone/>
              <a:tabLst>
                <a:tab pos="60325" algn="l"/>
              </a:tabLst>
            </a:pPr>
            <a:r>
              <a:rPr lang="en-US" sz="2000" dirty="0" smtClean="0"/>
              <a:t>Clyde Parham: Athletic Director</a:t>
            </a:r>
          </a:p>
          <a:p>
            <a:pPr marL="457200" lvl="1" indent="0" eaLnBrk="1" hangingPunct="1">
              <a:lnSpc>
                <a:spcPct val="80000"/>
              </a:lnSpc>
              <a:buFontTx/>
              <a:buNone/>
              <a:tabLst>
                <a:tab pos="60325" algn="l"/>
              </a:tabLst>
            </a:pPr>
            <a:r>
              <a:rPr lang="en-US" sz="2000" dirty="0" smtClean="0"/>
              <a:t>Michael Hayes: Principal</a:t>
            </a:r>
          </a:p>
          <a:p>
            <a:pPr marL="457200" lvl="1" indent="0" eaLnBrk="1" hangingPunct="1">
              <a:lnSpc>
                <a:spcPct val="80000"/>
              </a:lnSpc>
              <a:buFontTx/>
              <a:buNone/>
              <a:tabLst>
                <a:tab pos="60325" algn="l"/>
              </a:tabLst>
            </a:pPr>
            <a:r>
              <a:rPr lang="en-US" sz="2000" dirty="0" smtClean="0"/>
              <a:t>Michelle Francis: Superintendent </a:t>
            </a:r>
          </a:p>
          <a:p>
            <a:pPr marL="457200" lvl="1" indent="0" eaLnBrk="1" hangingPunct="1">
              <a:lnSpc>
                <a:spcPct val="80000"/>
              </a:lnSpc>
              <a:buFontTx/>
              <a:buNone/>
              <a:tabLst>
                <a:tab pos="60325" algn="l"/>
              </a:tabLst>
            </a:pPr>
            <a:endParaRPr lang="en-US" sz="2000" dirty="0" smtClean="0"/>
          </a:p>
          <a:p>
            <a:pPr marL="457200" lvl="1" indent="0" eaLnBrk="1" hangingPunct="1">
              <a:lnSpc>
                <a:spcPct val="80000"/>
              </a:lnSpc>
              <a:buFontTx/>
              <a:buNone/>
              <a:tabLst>
                <a:tab pos="60325" algn="l"/>
              </a:tabLst>
            </a:pPr>
            <a:endParaRPr lang="en-US" sz="2000" dirty="0" smtClean="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smtClean="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dirty="0" smtClean="0">
                <a:solidFill>
                  <a:srgbClr val="FF0000"/>
                </a:solidFill>
                <a:effectLst>
                  <a:outerShdw blurRad="38100" dist="38100" dir="2700000" algn="tl">
                    <a:srgbClr val="C0C0C0"/>
                  </a:outerShdw>
                </a:effectLst>
              </a:rPr>
              <a:t/>
            </a:r>
            <a:br>
              <a:rPr lang="en-US" sz="4000" dirty="0" smtClean="0">
                <a:solidFill>
                  <a:srgbClr val="FF0000"/>
                </a:solidFill>
                <a:effectLst>
                  <a:outerShdw blurRad="38100" dist="38100" dir="2700000" algn="tl">
                    <a:srgbClr val="C0C0C0"/>
                  </a:outerShdw>
                </a:effectLst>
              </a:rPr>
            </a:br>
            <a:r>
              <a:rPr lang="en-US" sz="4000" dirty="0" smtClean="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smtClean="0"/>
          </a:p>
          <a:p>
            <a:pPr eaLnBrk="1" hangingPunct="1">
              <a:lnSpc>
                <a:spcPct val="80000"/>
              </a:lnSpc>
              <a:buFontTx/>
              <a:buNone/>
            </a:pPr>
            <a:endParaRPr lang="en-US" sz="1800" b="1" smtClean="0"/>
          </a:p>
          <a:p>
            <a:pPr eaLnBrk="1" hangingPunct="1">
              <a:lnSpc>
                <a:spcPct val="80000"/>
              </a:lnSpc>
              <a:buFontTx/>
              <a:buNone/>
            </a:pPr>
            <a:r>
              <a:rPr lang="en-US" b="1" smtClean="0"/>
              <a:t>   </a:t>
            </a:r>
          </a:p>
          <a:p>
            <a:pPr eaLnBrk="1" hangingPunct="1">
              <a:lnSpc>
                <a:spcPct val="80000"/>
              </a:lnSpc>
              <a:buFontTx/>
              <a:buNone/>
            </a:pPr>
            <a:r>
              <a:rPr lang="en-US" b="1" smtClean="0"/>
              <a:t>   </a:t>
            </a:r>
            <a:r>
              <a:rPr lang="en-US" smtClean="0"/>
              <a:t>All Texas schools are required by law to implement a CSH program in grades K-8</a:t>
            </a:r>
            <a:r>
              <a:rPr lang="en-US" b="1" smtClean="0"/>
              <a:t>.</a:t>
            </a:r>
          </a:p>
          <a:p>
            <a:pPr eaLnBrk="1" hangingPunct="1">
              <a:lnSpc>
                <a:spcPct val="80000"/>
              </a:lnSpc>
              <a:buFontTx/>
              <a:buNone/>
            </a:pPr>
            <a:endParaRPr lang="en-US" b="1" smtClean="0"/>
          </a:p>
          <a:p>
            <a:pPr eaLnBrk="1" hangingPunct="1">
              <a:lnSpc>
                <a:spcPct val="80000"/>
              </a:lnSpc>
              <a:buFontTx/>
              <a:buNone/>
            </a:pPr>
            <a:endParaRPr lang="en-US" sz="1800" b="1" smtClean="0"/>
          </a:p>
          <a:p>
            <a:pPr eaLnBrk="1" hangingPunct="1">
              <a:lnSpc>
                <a:spcPct val="80000"/>
              </a:lnSpc>
              <a:buFontTx/>
              <a:buNone/>
            </a:pPr>
            <a:endParaRPr lang="en-US" sz="1400" b="1" smtClean="0"/>
          </a:p>
          <a:p>
            <a:pPr eaLnBrk="1" hangingPunct="1">
              <a:lnSpc>
                <a:spcPct val="80000"/>
              </a:lnSpc>
              <a:buFontTx/>
              <a:buNone/>
            </a:pPr>
            <a:endParaRPr lang="en-US" sz="1400" b="1" smtClean="0"/>
          </a:p>
          <a:p>
            <a:pPr eaLnBrk="1" hangingPunct="1">
              <a:lnSpc>
                <a:spcPct val="80000"/>
              </a:lnSpc>
              <a:buFontTx/>
              <a:buNone/>
            </a:pPr>
            <a:r>
              <a:rPr lang="en-US" sz="1400" smtClean="0"/>
              <a:t>	</a:t>
            </a:r>
            <a:r>
              <a:rPr lang="en-US" sz="1800" smtClean="0"/>
              <a:t>Texas Education Code</a:t>
            </a:r>
          </a:p>
          <a:p>
            <a:pPr eaLnBrk="1" hangingPunct="1">
              <a:lnSpc>
                <a:spcPct val="80000"/>
              </a:lnSpc>
              <a:buFontTx/>
              <a:buNone/>
            </a:pPr>
            <a:r>
              <a:rPr lang="en-US" sz="1800" smtClean="0"/>
              <a:t>	Title 3, Chapter 38, Section 38.013</a:t>
            </a:r>
          </a:p>
          <a:p>
            <a:pPr eaLnBrk="1" hangingPunct="1">
              <a:lnSpc>
                <a:spcPct val="80000"/>
              </a:lnSpc>
            </a:pPr>
            <a:endParaRPr lang="en-US" sz="1800" b="1" smtClean="0"/>
          </a:p>
          <a:p>
            <a:pPr eaLnBrk="1" hangingPunct="1">
              <a:lnSpc>
                <a:spcPct val="80000"/>
              </a:lnSpc>
            </a:pPr>
            <a:endParaRPr lang="en-US" sz="1600" b="1" smtClean="0"/>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smtClean="0">
                <a:solidFill>
                  <a:srgbClr val="FF0000"/>
                </a:solidFill>
                <a:effectLst>
                  <a:outerShdw blurRad="38100" dist="38100" dir="2700000" algn="tl">
                    <a:srgbClr val="C0C0C0"/>
                  </a:outerShdw>
                </a:effectLst>
              </a:rPr>
              <a:t>                  </a:t>
            </a:r>
            <a:r>
              <a:rPr lang="en-US" sz="4000" b="1" dirty="0" smtClean="0">
                <a:solidFill>
                  <a:srgbClr val="FF0000"/>
                </a:solidFill>
                <a:effectLst>
                  <a:outerShdw blurRad="38100" dist="38100" dir="2700000" algn="tl">
                    <a:srgbClr val="C0C0C0"/>
                  </a:outerShdw>
                </a:effectLst>
              </a:rPr>
              <a:t>What is Coordinated </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smtClean="0"/>
              <a:t>   </a:t>
            </a:r>
          </a:p>
          <a:p>
            <a:pPr eaLnBrk="1" hangingPunct="1">
              <a:buFontTx/>
              <a:buNone/>
            </a:pPr>
            <a:r>
              <a:rPr lang="en-US" sz="2800" smtClean="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smtClean="0">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smtClean="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smtClean="0">
                <a:solidFill>
                  <a:srgbClr val="FF0000"/>
                </a:solidFill>
              </a:rPr>
              <a:t>Eight Components</a:t>
            </a:r>
            <a:r>
              <a:rPr lang="en-US" sz="2800" b="1" u="sng" smtClean="0">
                <a:solidFill>
                  <a:srgbClr val="FF0000"/>
                </a:solidFill>
              </a:rPr>
              <a:t> </a:t>
            </a:r>
          </a:p>
          <a:p>
            <a:pPr marL="847725" indent="-330200" eaLnBrk="1" hangingPunct="1">
              <a:lnSpc>
                <a:spcPct val="90000"/>
              </a:lnSpc>
              <a:buFontTx/>
              <a:buNone/>
            </a:pPr>
            <a:endParaRPr lang="en-US" sz="2400" b="1" smtClean="0"/>
          </a:p>
          <a:p>
            <a:pPr marL="847725" indent="-330200" eaLnBrk="1" hangingPunct="1">
              <a:lnSpc>
                <a:spcPct val="90000"/>
              </a:lnSpc>
            </a:pPr>
            <a:r>
              <a:rPr lang="en-US" sz="2400" b="1" smtClean="0"/>
              <a:t>Health Education</a:t>
            </a:r>
          </a:p>
          <a:p>
            <a:pPr marL="847725" indent="-330200" eaLnBrk="1" hangingPunct="1">
              <a:lnSpc>
                <a:spcPct val="90000"/>
              </a:lnSpc>
            </a:pPr>
            <a:r>
              <a:rPr lang="en-US" sz="2400" b="1" smtClean="0"/>
              <a:t>Healthy and Safe School Environment</a:t>
            </a:r>
          </a:p>
          <a:p>
            <a:pPr marL="847725" indent="-330200" eaLnBrk="1" hangingPunct="1">
              <a:lnSpc>
                <a:spcPct val="90000"/>
              </a:lnSpc>
            </a:pPr>
            <a:r>
              <a:rPr lang="en-US" sz="2400" b="1" smtClean="0"/>
              <a:t>Counseling and Mental Health Services</a:t>
            </a:r>
          </a:p>
          <a:p>
            <a:pPr marL="847725" indent="-330200" eaLnBrk="1" hangingPunct="1">
              <a:lnSpc>
                <a:spcPct val="90000"/>
              </a:lnSpc>
            </a:pPr>
            <a:r>
              <a:rPr lang="en-US" sz="2400" b="1" smtClean="0"/>
              <a:t>Parent and Community Involvement</a:t>
            </a:r>
          </a:p>
          <a:p>
            <a:pPr marL="847725" indent="-330200" eaLnBrk="1" hangingPunct="1">
              <a:lnSpc>
                <a:spcPct val="90000"/>
              </a:lnSpc>
            </a:pPr>
            <a:r>
              <a:rPr lang="en-US" sz="2400" b="1" smtClean="0"/>
              <a:t>Staff Wellness Promotion</a:t>
            </a:r>
          </a:p>
          <a:p>
            <a:pPr marL="847725" indent="-330200" eaLnBrk="1" hangingPunct="1">
              <a:lnSpc>
                <a:spcPct val="90000"/>
              </a:lnSpc>
            </a:pPr>
            <a:r>
              <a:rPr lang="en-US" sz="2400" b="1" smtClean="0"/>
              <a:t>Health Services</a:t>
            </a:r>
          </a:p>
          <a:p>
            <a:pPr marL="847725" indent="-330200" eaLnBrk="1" hangingPunct="1">
              <a:lnSpc>
                <a:spcPct val="90000"/>
              </a:lnSpc>
            </a:pPr>
            <a:r>
              <a:rPr lang="en-US" sz="2400" b="1" smtClean="0"/>
              <a:t>Physical Education</a:t>
            </a:r>
          </a:p>
          <a:p>
            <a:pPr marL="847725" indent="-330200" eaLnBrk="1" hangingPunct="1">
              <a:lnSpc>
                <a:spcPct val="90000"/>
              </a:lnSpc>
            </a:pPr>
            <a:r>
              <a:rPr lang="en-US" sz="2400" b="1" smtClean="0"/>
              <a:t>Nutrition Services</a:t>
            </a:r>
          </a:p>
          <a:p>
            <a:pPr marL="847725" indent="-330200" eaLnBrk="1" hangingPunct="1">
              <a:lnSpc>
                <a:spcPct val="90000"/>
              </a:lnSpc>
            </a:pPr>
            <a:endParaRPr lang="en-US" sz="2400" b="1" smtClean="0"/>
          </a:p>
          <a:p>
            <a:pPr marL="847725" indent="-330200" eaLnBrk="1" hangingPunct="1">
              <a:lnSpc>
                <a:spcPct val="90000"/>
              </a:lnSpc>
            </a:pPr>
            <a:endParaRPr lang="en-US" sz="2400" b="1" smtClean="0"/>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smtClean="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smtClean="0"/>
              <a:t>   </a:t>
            </a:r>
            <a:r>
              <a:rPr lang="en-US" sz="2400" smtClean="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smtClean="0"/>
          </a:p>
          <a:p>
            <a:pPr eaLnBrk="1" hangingPunct="1">
              <a:buFontTx/>
              <a:buNone/>
            </a:pPr>
            <a:r>
              <a:rPr lang="en-US" sz="2400" smtClean="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3708</TotalTime>
  <Words>1414</Words>
  <Application>Microsoft Office PowerPoint</Application>
  <PresentationFormat>On-screen Show (4:3)</PresentationFormat>
  <Paragraphs>246</Paragraphs>
  <Slides>25</Slides>
  <Notes>15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 Silverton ISD School Health Advisory Council </vt:lpstr>
      <vt:lpstr>School Health      Advisory Council</vt:lpstr>
      <vt:lpstr>Silverton ISD SHAC Members 2018-2019</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2018-2019</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 Goals for 2019-2020   </vt:lpstr>
      <vt:lpstr>Silverton ISD Information</vt:lpstr>
      <vt:lpstr>                            2017-2018 SHAC  Meeting Dates</vt:lpstr>
      <vt:lpstr>Useful Web Sites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shandy.beedy</cp:lastModifiedBy>
  <cp:revision>250</cp:revision>
  <cp:lastPrinted>2013-06-13T13:04:46Z</cp:lastPrinted>
  <dcterms:created xsi:type="dcterms:W3CDTF">2009-09-07T17:06:43Z</dcterms:created>
  <dcterms:modified xsi:type="dcterms:W3CDTF">2019-05-07T14:08:49Z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