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8"/>
  </p:notesMasterIdLst>
  <p:handoutMasterIdLst>
    <p:handoutMasterId r:id="rId29"/>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05" r:id="rId17"/>
    <p:sldId id="306" r:id="rId18"/>
    <p:sldId id="307" r:id="rId19"/>
    <p:sldId id="304" r:id="rId20"/>
    <p:sldId id="309" r:id="rId21"/>
    <p:sldId id="310" r:id="rId22"/>
    <p:sldId id="313" r:id="rId23"/>
    <p:sldId id="308" r:id="rId24"/>
    <p:sldId id="299" r:id="rId25"/>
    <p:sldId id="269" r:id="rId26"/>
    <p:sldId id="295" r:id="rId2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9900"/>
    <a:srgbClr val="008000"/>
    <a:srgbClr val="0000FF"/>
    <a:srgbClr val="000B10"/>
    <a:srgbClr val="0066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0860" autoAdjust="0"/>
  </p:normalViewPr>
  <p:slideViewPr>
    <p:cSldViewPr>
      <p:cViewPr>
        <p:scale>
          <a:sx n="66" d="100"/>
          <a:sy n="66"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4/21/2022</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4/21/2022</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4/21/2022</a:t>
            </a:fld>
            <a:endParaRPr lang="en-US" dirty="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4/21/2022</a:t>
            </a:fld>
            <a:endParaRPr lang="en-US" dirty="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4/21/2022</a:t>
            </a:fld>
            <a:endParaRPr lang="en-US" dirty="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16</a:t>
            </a:fld>
            <a:endParaRPr lang="en-US" dirty="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16</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4/21/2022</a:t>
            </a:fld>
            <a:endParaRPr lang="en-US" dirty="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17</a:t>
            </a:fld>
            <a:endParaRPr lang="en-US" dirty="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17</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4/21/2022</a:t>
            </a:fld>
            <a:endParaRPr lang="en-US" dirty="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18</a:t>
            </a:fld>
            <a:endParaRPr lang="en-US" dirty="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18</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4/21/2022</a:t>
            </a:fld>
            <a:endParaRPr lang="en-US" dirty="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19</a:t>
            </a:fld>
            <a:endParaRPr lang="en-US" dirty="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19</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4/21/2022</a:t>
            </a:fld>
            <a:endParaRPr lang="en-US" dirty="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25</a:t>
            </a:fld>
            <a:endParaRPr lang="en-US" dirty="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25</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4/21/2022</a:t>
            </a:fld>
            <a:endParaRPr lang="en-US" dirty="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4/21/2022</a:t>
            </a:fld>
            <a:endParaRPr lang="en-US" dirty="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4/21/2022</a:t>
            </a:fld>
            <a:endParaRPr lang="en-US" dirty="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4/21/2022</a:t>
            </a:fld>
            <a:endParaRPr lang="en-US" dirty="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4/21/2022</a:t>
            </a:fld>
            <a:endParaRPr lang="en-US" dirty="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4/21/2022</a:t>
            </a:fld>
            <a:endParaRPr lang="en-US" dirty="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4/21/2022</a:t>
            </a:fld>
            <a:endParaRPr lang="en-US" dirty="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4/21/2022</a:t>
            </a:fld>
            <a:endParaRPr lang="en-US" dirty="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4/21/2022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4/21/2022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4/21/2022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4/21/2022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4/21/2022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4/21/2022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4/21/2022</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4/21/2022</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4/21/2022</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4/21/2022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4/21/2022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4/21/2022</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br>
              <a:rPr lang="en-US" sz="3600" dirty="0">
                <a:solidFill>
                  <a:srgbClr val="FF0000"/>
                </a:solidFill>
                <a:effectLst>
                  <a:outerShdw blurRad="38100" dist="38100" dir="2700000" algn="tl">
                    <a:srgbClr val="C0C0C0"/>
                  </a:outerShdw>
                </a:effectLst>
              </a:rPr>
            </a:br>
            <a:r>
              <a:rPr lang="en-US" sz="3600" b="1" dirty="0">
                <a:solidFill>
                  <a:srgbClr val="FF0000"/>
                </a:solidFill>
                <a:effectLst>
                  <a:outerShdw blurRad="38100" dist="38100" dir="2700000" algn="tl">
                    <a:srgbClr val="C0C0C0"/>
                  </a:outerShdw>
                </a:effectLst>
              </a:rPr>
              <a:t>Silverton ISD</a:t>
            </a:r>
            <a:br>
              <a:rPr lang="en-US" sz="36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 Advisory Council</a:t>
            </a:r>
            <a:br>
              <a:rPr lang="en-US" sz="3600" dirty="0">
                <a:solidFill>
                  <a:srgbClr val="FF0000"/>
                </a:solidFill>
                <a:effectLst>
                  <a:outerShdw blurRad="38100" dist="38100" dir="2700000" algn="tl">
                    <a:srgbClr val="C0C0C0"/>
                  </a:outerShdw>
                </a:effectLst>
              </a:rPr>
            </a:br>
            <a:endParaRPr lang="en-US" sz="2800" dirty="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a:solidFill>
                  <a:schemeClr val="tx2"/>
                </a:solidFill>
              </a:rPr>
              <a:t>Annual Progress Report</a:t>
            </a:r>
          </a:p>
          <a:p>
            <a:pPr marL="0" indent="0" algn="ctr" eaLnBrk="1" hangingPunct="1">
              <a:buFontTx/>
              <a:buNone/>
            </a:pPr>
            <a:r>
              <a:rPr lang="en-US" b="1" dirty="0">
                <a:solidFill>
                  <a:schemeClr val="tx2"/>
                </a:solidFill>
              </a:rPr>
              <a:t>To the Board of Trustees </a:t>
            </a:r>
          </a:p>
          <a:p>
            <a:pPr marL="0" indent="0" algn="ctr" eaLnBrk="1" hangingPunct="1">
              <a:buFontTx/>
              <a:buNone/>
            </a:pPr>
            <a:r>
              <a:rPr lang="en-US" sz="2000" b="1" dirty="0">
                <a:solidFill>
                  <a:schemeClr val="tx2"/>
                </a:solidFill>
              </a:rPr>
              <a:t>May 2022</a:t>
            </a:r>
          </a:p>
          <a:p>
            <a:pPr marL="0" indent="0" algn="r" eaLnBrk="1" hangingPunct="1">
              <a:buFontTx/>
              <a:buNone/>
            </a:pPr>
            <a:endParaRPr lang="en-US" sz="4800" dirty="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a:t>Standard 1:</a:t>
            </a:r>
            <a:r>
              <a:rPr lang="en-US" sz="1800"/>
              <a:t> </a:t>
            </a:r>
          </a:p>
          <a:p>
            <a:pPr marL="0" indent="0" eaLnBrk="1" hangingPunct="1">
              <a:buFontTx/>
              <a:buNone/>
            </a:pPr>
            <a:r>
              <a:rPr lang="en-US" sz="1800"/>
              <a:t>Students will comprehend concepts related to health promotion and disease prevention to enhance health.</a:t>
            </a:r>
            <a:br>
              <a:rPr lang="en-US" sz="1800"/>
            </a:br>
            <a:br>
              <a:rPr lang="en-US" sz="1400"/>
            </a:br>
            <a:r>
              <a:rPr lang="en-US" sz="1800" b="1"/>
              <a:t>Standard 2:</a:t>
            </a:r>
            <a:r>
              <a:rPr lang="en-US" sz="1800"/>
              <a:t> </a:t>
            </a:r>
          </a:p>
          <a:p>
            <a:pPr marL="0" indent="0" eaLnBrk="1" hangingPunct="1">
              <a:buFontTx/>
              <a:buNone/>
            </a:pPr>
            <a:r>
              <a:rPr lang="en-US" sz="1800"/>
              <a:t>Students will analyze the influence of family, peers, culture, media, technology, and other factors on health behaviors.</a:t>
            </a:r>
            <a:br>
              <a:rPr lang="en-US" sz="1800"/>
            </a:br>
            <a:br>
              <a:rPr lang="en-US" sz="1400"/>
            </a:br>
            <a:r>
              <a:rPr lang="en-US" sz="1800" b="1"/>
              <a:t>Standard 3:</a:t>
            </a:r>
          </a:p>
          <a:p>
            <a:pPr marL="0" indent="0" eaLnBrk="1" hangingPunct="1">
              <a:buFontTx/>
              <a:buNone/>
            </a:pPr>
            <a:r>
              <a:rPr lang="en-US" sz="1800"/>
              <a:t>Students will demonstrate the ability to access valid information, products, and services to enhance health.</a:t>
            </a:r>
            <a:br>
              <a:rPr lang="en-US" sz="1800"/>
            </a:br>
            <a:br>
              <a:rPr lang="en-US" sz="1400"/>
            </a:br>
            <a:r>
              <a:rPr lang="en-US" sz="1800" b="1"/>
              <a:t>Standard 4:</a:t>
            </a:r>
            <a:r>
              <a:rPr lang="en-US" sz="1800"/>
              <a:t> </a:t>
            </a:r>
          </a:p>
          <a:p>
            <a:pPr marL="0" indent="0" eaLnBrk="1" hangingPunct="1">
              <a:spcBef>
                <a:spcPct val="10000"/>
              </a:spcBef>
              <a:buFontTx/>
              <a:buNone/>
            </a:pPr>
            <a:r>
              <a:rPr lang="en-US" sz="1800"/>
              <a:t>Students will demonstrate the ability to use interpersonal </a:t>
            </a:r>
          </a:p>
          <a:p>
            <a:pPr marL="0" indent="0" eaLnBrk="1" hangingPunct="1">
              <a:spcBef>
                <a:spcPct val="10000"/>
              </a:spcBef>
              <a:buFontTx/>
              <a:buNone/>
            </a:pPr>
            <a:r>
              <a:rPr lang="en-US" sz="1800"/>
              <a:t>communication skills to enhance health and avoid or </a:t>
            </a:r>
          </a:p>
          <a:p>
            <a:pPr marL="0" indent="0" eaLnBrk="1" hangingPunct="1">
              <a:spcBef>
                <a:spcPct val="10000"/>
              </a:spcBef>
              <a:buFontTx/>
              <a:buNone/>
            </a:pPr>
            <a:r>
              <a:rPr lang="en-US" sz="1800"/>
              <a:t>reduce health risks. </a:t>
            </a:r>
            <a:br>
              <a:rPr lang="en-US" sz="1800"/>
            </a:br>
            <a:br>
              <a:rPr lang="en-US" sz="1400"/>
            </a:br>
            <a:br>
              <a:rPr lang="en-US"/>
            </a:br>
            <a:endParaRPr lang="en-US"/>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a:t> Standard 5:</a:t>
            </a:r>
            <a:r>
              <a:rPr lang="en-US" sz="1800"/>
              <a:t> </a:t>
            </a:r>
          </a:p>
          <a:p>
            <a:pPr indent="-53975" eaLnBrk="1" hangingPunct="1">
              <a:buFontTx/>
              <a:buNone/>
            </a:pPr>
            <a:r>
              <a:rPr lang="en-US" sz="1800"/>
              <a:t> Students will demonstrate the ability to use decision-making skills to enhance health. </a:t>
            </a:r>
            <a:br>
              <a:rPr lang="en-US" sz="1800"/>
            </a:br>
            <a:br>
              <a:rPr lang="en-US" sz="1400"/>
            </a:br>
            <a:r>
              <a:rPr lang="en-US" sz="1800" b="1"/>
              <a:t>Standard 6:</a:t>
            </a:r>
            <a:r>
              <a:rPr lang="en-US" sz="1800"/>
              <a:t> </a:t>
            </a:r>
          </a:p>
          <a:p>
            <a:pPr indent="-53975" eaLnBrk="1" hangingPunct="1">
              <a:buFontTx/>
              <a:buNone/>
            </a:pPr>
            <a:r>
              <a:rPr lang="en-US" sz="1800"/>
              <a:t> Students will demonstrate the ability to use goal-setting skills to enhance health.</a:t>
            </a:r>
            <a:br>
              <a:rPr lang="en-US" sz="1800"/>
            </a:br>
            <a:br>
              <a:rPr lang="en-US" sz="1400"/>
            </a:br>
            <a:r>
              <a:rPr lang="en-US" sz="1800" b="1"/>
              <a:t>Standard 7:</a:t>
            </a:r>
            <a:r>
              <a:rPr lang="en-US" sz="1800"/>
              <a:t> </a:t>
            </a:r>
          </a:p>
          <a:p>
            <a:pPr indent="-53975" eaLnBrk="1" hangingPunct="1">
              <a:buFontTx/>
              <a:buNone/>
            </a:pPr>
            <a:r>
              <a:rPr lang="en-US" sz="1800"/>
              <a:t> Students will demonstrate the ability to practice health-enhancing behaviors and avoid or reduce health risks.</a:t>
            </a:r>
            <a:br>
              <a:rPr lang="en-US" sz="1800"/>
            </a:br>
            <a:br>
              <a:rPr lang="en-US" sz="1400"/>
            </a:br>
            <a:r>
              <a:rPr lang="en-US" sz="1800" b="1"/>
              <a:t>Standard 8:</a:t>
            </a:r>
            <a:r>
              <a:rPr lang="en-US" sz="1800"/>
              <a:t> </a:t>
            </a:r>
          </a:p>
          <a:p>
            <a:pPr indent="-53975" eaLnBrk="1" hangingPunct="1">
              <a:buFontTx/>
              <a:buNone/>
            </a:pPr>
            <a:r>
              <a:rPr lang="en-US" sz="1800"/>
              <a:t> Students will demonstrate the ability to advocate for personal,</a:t>
            </a:r>
          </a:p>
          <a:p>
            <a:pPr indent="-53975" eaLnBrk="1" hangingPunct="1">
              <a:spcBef>
                <a:spcPct val="0"/>
              </a:spcBef>
              <a:buFontTx/>
              <a:buNone/>
            </a:pPr>
            <a:r>
              <a:rPr lang="en-US" sz="1800"/>
              <a:t> family, and community health. </a:t>
            </a:r>
          </a:p>
          <a:p>
            <a:pPr indent="-53975" eaLnBrk="1" hangingPunct="1">
              <a:buFontTx/>
              <a:buNone/>
            </a:pPr>
            <a:br>
              <a:rPr lang="en-US" sz="1800"/>
            </a:br>
            <a:endParaRPr lang="en-US" sz="180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SHAC’s</a:t>
            </a:r>
            <a:endParaRPr lang="en-US" sz="2800" b="1" dirty="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a:solidFill>
                  <a:srgbClr val="FF0000"/>
                </a:solidFill>
                <a:effectLst>
                  <a:outerShdw blurRad="38100" dist="38100" dir="2700000" algn="tl">
                    <a:srgbClr val="C0C0C0"/>
                  </a:outerShdw>
                </a:effectLst>
              </a:rPr>
              <a:t>State Legislated SHAC Requirements</a:t>
            </a:r>
            <a:r>
              <a:rPr lang="en-US" sz="4000" b="1" dirty="0">
                <a:solidFill>
                  <a:srgbClr val="FF0000"/>
                </a:solidFill>
                <a:effectLst>
                  <a:outerShdw blurRad="38100" dist="38100" dir="2700000" algn="tl">
                    <a:srgbClr val="C0C0C0"/>
                  </a:outerShdw>
                </a:effectLst>
              </a:rPr>
              <a:t> </a:t>
            </a:r>
            <a:br>
              <a:rPr lang="en-US" sz="4000" b="1" dirty="0">
                <a:solidFill>
                  <a:srgbClr val="FF0000"/>
                </a:solidFill>
                <a:effectLst>
                  <a:outerShdw blurRad="38100" dist="38100" dir="2700000" algn="tl">
                    <a:srgbClr val="C0C0C0"/>
                  </a:outerShdw>
                </a:effectLst>
              </a:rPr>
            </a:br>
            <a:r>
              <a:rPr lang="en-US" sz="3200" b="1" dirty="0">
                <a:solidFill>
                  <a:srgbClr val="FF0000"/>
                </a:solidFill>
                <a:effectLst>
                  <a:outerShdw blurRad="38100" dist="38100" dir="2700000" algn="tl">
                    <a:srgbClr val="C0C0C0"/>
                  </a:outerShdw>
                </a:effectLst>
              </a:rPr>
              <a:t>Committee-related</a:t>
            </a:r>
            <a:endParaRPr lang="en-US" dirty="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a:p>
          <a:p>
            <a:pPr eaLnBrk="1" hangingPunct="1">
              <a:lnSpc>
                <a:spcPct val="80000"/>
              </a:lnSpc>
              <a:buSzPct val="80000"/>
              <a:buFont typeface="Wingdings" pitchFamily="2" charset="2"/>
              <a:buChar char="ü"/>
            </a:pPr>
            <a:r>
              <a:rPr lang="en-US" sz="2000" b="1"/>
              <a:t>A parent must serve as the chairman or co-chair</a:t>
            </a:r>
          </a:p>
          <a:p>
            <a:pPr eaLnBrk="1" hangingPunct="1">
              <a:lnSpc>
                <a:spcPct val="80000"/>
              </a:lnSpc>
              <a:buSzPct val="80000"/>
              <a:buFont typeface="Wingdings" pitchFamily="2" charset="2"/>
              <a:buChar char="ü"/>
            </a:pPr>
            <a:r>
              <a:rPr lang="en-US" sz="2000" b="1"/>
              <a:t>A minimum of five members must be appointed to serve on the SHAC by Board of Trustees</a:t>
            </a:r>
          </a:p>
          <a:p>
            <a:pPr eaLnBrk="1" hangingPunct="1">
              <a:lnSpc>
                <a:spcPct val="80000"/>
              </a:lnSpc>
              <a:buSzPct val="80000"/>
              <a:buFont typeface="Wingdings" pitchFamily="2" charset="2"/>
              <a:buChar char="ü"/>
            </a:pPr>
            <a:r>
              <a:rPr lang="en-US" sz="2000" b="1"/>
              <a:t>Majority of members must be parents who are not employees of the district</a:t>
            </a:r>
          </a:p>
          <a:p>
            <a:pPr eaLnBrk="1" hangingPunct="1">
              <a:lnSpc>
                <a:spcPct val="80000"/>
              </a:lnSpc>
              <a:buSzPct val="80000"/>
              <a:buFont typeface="Wingdings" pitchFamily="2" charset="2"/>
              <a:buChar char="ü"/>
            </a:pPr>
            <a:r>
              <a:rPr lang="en-US" sz="2000" b="1"/>
              <a:t>SHAC must meet at least 4 times a year</a:t>
            </a:r>
          </a:p>
          <a:p>
            <a:pPr eaLnBrk="1" hangingPunct="1">
              <a:lnSpc>
                <a:spcPct val="80000"/>
              </a:lnSpc>
              <a:buSzPct val="80000"/>
              <a:buFont typeface="Wingdings" pitchFamily="2" charset="2"/>
              <a:buChar char="ü"/>
            </a:pPr>
            <a:r>
              <a:rPr lang="en-US" sz="2000" b="1"/>
              <a:t>SHAC must deliver an annual report to the Board of Trustees </a:t>
            </a:r>
          </a:p>
          <a:p>
            <a:pPr eaLnBrk="1" hangingPunct="1">
              <a:lnSpc>
                <a:spcPct val="80000"/>
              </a:lnSpc>
              <a:buSzPct val="80000"/>
              <a:buFont typeface="Wingdings" pitchFamily="2" charset="2"/>
              <a:buChar char="ü"/>
            </a:pPr>
            <a:r>
              <a:rPr lang="en-US" sz="2000" b="1"/>
              <a:t>SHAC is required to submit recommendations regarding the districts’ health education curriculum</a:t>
            </a:r>
          </a:p>
          <a:p>
            <a:pPr eaLnBrk="1" hangingPunct="1">
              <a:lnSpc>
                <a:spcPct val="80000"/>
              </a:lnSpc>
              <a:buFont typeface="Courier New" pitchFamily="49" charset="0"/>
              <a:buChar char="o"/>
            </a:pPr>
            <a:endParaRPr lang="en-US" sz="2000" b="1"/>
          </a:p>
          <a:p>
            <a:pPr eaLnBrk="1" hangingPunct="1">
              <a:lnSpc>
                <a:spcPct val="80000"/>
              </a:lnSpc>
              <a:buFontTx/>
              <a:buNone/>
            </a:pPr>
            <a:endParaRPr lang="en-US" sz="280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a:solidFill>
                  <a:srgbClr val="FF0000"/>
                </a:solidFill>
                <a:effectLst>
                  <a:outerShdw blurRad="38100" dist="38100" dir="2700000" algn="tl">
                    <a:srgbClr val="C0C0C0"/>
                  </a:outerShdw>
                </a:effectLst>
              </a:rPr>
              <a:t>State Legislated Requirements</a:t>
            </a:r>
            <a:br>
              <a:rPr lang="en-US" sz="4000" b="1" dirty="0">
                <a:solidFill>
                  <a:srgbClr val="FF0000"/>
                </a:solidFill>
                <a:effectLst>
                  <a:outerShdw blurRad="38100" dist="38100" dir="2700000" algn="tl">
                    <a:srgbClr val="C0C0C0"/>
                  </a:outerShdw>
                </a:effectLst>
              </a:rPr>
            </a:br>
            <a:r>
              <a:rPr lang="en-US" sz="2900" b="1" dirty="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a:t>SHACs can provide oversight for the following activities</a:t>
            </a:r>
          </a:p>
          <a:p>
            <a:pPr eaLnBrk="1" hangingPunct="1">
              <a:lnSpc>
                <a:spcPct val="80000"/>
              </a:lnSpc>
              <a:spcBef>
                <a:spcPct val="0"/>
              </a:spcBef>
              <a:buFontTx/>
              <a:buNone/>
              <a:tabLst>
                <a:tab pos="350838" algn="l"/>
              </a:tabLst>
            </a:pPr>
            <a:r>
              <a:rPr lang="en-US" sz="2000" b="1" dirty="0"/>
              <a:t>required of local campus/districts per legislation:</a:t>
            </a:r>
          </a:p>
          <a:p>
            <a:pPr eaLnBrk="1" hangingPunct="1">
              <a:lnSpc>
                <a:spcPct val="80000"/>
              </a:lnSpc>
              <a:buFont typeface="Courier New" pitchFamily="49" charset="0"/>
              <a:buNone/>
              <a:tabLst>
                <a:tab pos="350838" algn="l"/>
              </a:tabLst>
            </a:pPr>
            <a:endParaRPr lang="en-US" sz="2000" b="1" dirty="0"/>
          </a:p>
          <a:p>
            <a:pPr eaLnBrk="1" hangingPunct="1">
              <a:lnSpc>
                <a:spcPct val="80000"/>
              </a:lnSpc>
              <a:buFont typeface="Wingdings" pitchFamily="2" charset="2"/>
              <a:buChar char="ü"/>
              <a:tabLst>
                <a:tab pos="350838" algn="l"/>
              </a:tabLst>
            </a:pPr>
            <a:r>
              <a:rPr lang="en-US" sz="2000" b="1" dirty="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a:t>Administer FITNESSGRAM</a:t>
            </a:r>
            <a:r>
              <a:rPr lang="en-US" sz="2000" b="1" dirty="0">
                <a:cs typeface="Arial" charset="0"/>
              </a:rPr>
              <a:t>® to all students in grades 3-12</a:t>
            </a:r>
            <a:endParaRPr lang="en-US" sz="2000" b="1" dirty="0"/>
          </a:p>
          <a:p>
            <a:pPr eaLnBrk="1" hangingPunct="1">
              <a:lnSpc>
                <a:spcPct val="80000"/>
              </a:lnSpc>
              <a:buFont typeface="Wingdings" pitchFamily="2" charset="2"/>
              <a:buChar char="ü"/>
              <a:tabLst>
                <a:tab pos="350838" algn="l"/>
              </a:tabLst>
            </a:pPr>
            <a:r>
              <a:rPr lang="en-US" sz="2000" b="1" dirty="0"/>
              <a:t>Choose an evidenced based alcohol awareness instructional program</a:t>
            </a:r>
          </a:p>
          <a:p>
            <a:pPr eaLnBrk="1" hangingPunct="1">
              <a:lnSpc>
                <a:spcPct val="80000"/>
              </a:lnSpc>
              <a:buFont typeface="Wingdings" pitchFamily="2" charset="2"/>
              <a:buChar char="ü"/>
              <a:tabLst>
                <a:tab pos="350838" algn="l"/>
              </a:tabLst>
            </a:pPr>
            <a:r>
              <a:rPr lang="en-US" sz="2000" b="1" dirty="0"/>
              <a:t>Use the PAPA program in HS or MS health classes</a:t>
            </a:r>
          </a:p>
          <a:p>
            <a:pPr eaLnBrk="1" hangingPunct="1">
              <a:lnSpc>
                <a:spcPct val="80000"/>
              </a:lnSpc>
              <a:buFont typeface="Wingdings" pitchFamily="2" charset="2"/>
              <a:buChar char="ü"/>
              <a:tabLst>
                <a:tab pos="350838" algn="l"/>
              </a:tabLst>
            </a:pPr>
            <a:r>
              <a:rPr lang="en-US" sz="2000" b="1" dirty="0"/>
              <a:t>Comply with revised graduation requirements</a:t>
            </a:r>
          </a:p>
          <a:p>
            <a:pPr eaLnBrk="1" hangingPunct="1">
              <a:lnSpc>
                <a:spcPct val="80000"/>
              </a:lnSpc>
              <a:buFontTx/>
              <a:buNone/>
              <a:tabLst>
                <a:tab pos="350838" algn="l"/>
              </a:tabLst>
            </a:pPr>
            <a:endParaRPr lang="en-US" sz="2000" b="1" dirty="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 Silverton ISD SHAC Goals for 2021-2022</a:t>
            </a: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5" name="Rectangle 4"/>
          <p:cNvSpPr/>
          <p:nvPr/>
        </p:nvSpPr>
        <p:spPr>
          <a:xfrm>
            <a:off x="914400" y="1870531"/>
            <a:ext cx="7620000" cy="5139869"/>
          </a:xfrm>
          <a:prstGeom prst="rect">
            <a:avLst/>
          </a:prstGeom>
        </p:spPr>
        <p:txBody>
          <a:bodyPr wrap="square">
            <a:spAutoFit/>
          </a:bodyPr>
          <a:lstStyle/>
          <a:p>
            <a:pPr marL="457200" indent="-457200">
              <a:buFont typeface="+mj-lt"/>
              <a:buAutoNum type="arabicPeriod"/>
            </a:pPr>
            <a:r>
              <a:rPr lang="en-US" dirty="0">
                <a:sym typeface="Wingdings"/>
              </a:rPr>
              <a:t>Mental Health Wellness for all students PK-12 </a:t>
            </a:r>
          </a:p>
          <a:p>
            <a:pPr marL="914400" lvl="1" indent="-457200">
              <a:buFont typeface="Arial" panose="020B0604020202020204" pitchFamily="34" charset="0"/>
              <a:buChar char="•"/>
            </a:pPr>
            <a:r>
              <a:rPr lang="en-US" dirty="0">
                <a:sym typeface="Wingdings"/>
              </a:rPr>
              <a:t>2 different programs were offered</a:t>
            </a:r>
          </a:p>
          <a:p>
            <a:pPr marL="1371600" lvl="2" indent="-457200">
              <a:buFont typeface="Arial" panose="020B0604020202020204" pitchFamily="34" charset="0"/>
              <a:buChar char="•"/>
            </a:pPr>
            <a:r>
              <a:rPr lang="en-US" sz="2000" dirty="0">
                <a:sym typeface="Wingdings"/>
              </a:rPr>
              <a:t>Dan </a:t>
            </a:r>
            <a:r>
              <a:rPr lang="en-US" sz="2000" dirty="0" err="1">
                <a:sym typeface="Wingdings"/>
              </a:rPr>
              <a:t>Buesing</a:t>
            </a:r>
            <a:r>
              <a:rPr lang="en-US" sz="2000" dirty="0">
                <a:sym typeface="Wingdings"/>
              </a:rPr>
              <a:t>, DPS officer, spoke to JH/HS about sexting, social media, and distracted (drinking/texting) driving and spoke to 4/5 about social media</a:t>
            </a:r>
          </a:p>
          <a:p>
            <a:pPr marL="1371600" lvl="2" indent="-457200">
              <a:buFont typeface="Arial" panose="020B0604020202020204" pitchFamily="34" charset="0"/>
              <a:buChar char="•"/>
            </a:pPr>
            <a:r>
              <a:rPr lang="en-US" sz="2000" dirty="0">
                <a:sym typeface="Wingdings"/>
              </a:rPr>
              <a:t>Catholic Family Services spoke with JH/HS students about peer pressure, and bullying</a:t>
            </a:r>
          </a:p>
          <a:p>
            <a:pPr marL="457200" indent="-457200">
              <a:buFont typeface="+mj-lt"/>
              <a:buAutoNum type="arabicPeriod"/>
            </a:pPr>
            <a:r>
              <a:rPr lang="en-US" dirty="0">
                <a:sym typeface="Wingdings"/>
              </a:rPr>
              <a:t>Staff Wellness </a:t>
            </a:r>
          </a:p>
          <a:p>
            <a:pPr marL="914400" lvl="1" indent="-457200">
              <a:buFont typeface="Arial" panose="020B0604020202020204" pitchFamily="34" charset="0"/>
              <a:buChar char="•"/>
            </a:pPr>
            <a:r>
              <a:rPr lang="en-US" sz="2000" dirty="0">
                <a:sym typeface="Wingdings"/>
              </a:rPr>
              <a:t>Fall wellness challenge “Point to Healthy” was offered, Owl Track, and Wellness Wednesdays, Culinary Café, and cafeteria salad options were continued</a:t>
            </a:r>
          </a:p>
          <a:p>
            <a:pPr marL="457200" indent="-457200">
              <a:buFont typeface="+mj-lt"/>
              <a:buAutoNum type="arabicPeriod"/>
            </a:pPr>
            <a:r>
              <a:rPr lang="en-US" dirty="0">
                <a:sym typeface="Wingdings"/>
              </a:rPr>
              <a:t>Jump Rope for Heart, Bike Safety, etc. for elementary students </a:t>
            </a:r>
          </a:p>
          <a:p>
            <a:pPr marL="914400" lvl="1" indent="-457200">
              <a:buFont typeface="Arial" panose="020B0604020202020204" pitchFamily="34" charset="0"/>
              <a:buChar char="•"/>
            </a:pPr>
            <a:r>
              <a:rPr lang="en-US" sz="2000" dirty="0">
                <a:sym typeface="Wingdings"/>
              </a:rPr>
              <a:t>Kindergarten Bike Rodeo – students learned bike and street safety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err="1"/>
              <a:t>Fitnessgram</a:t>
            </a:r>
            <a:r>
              <a:rPr lang="en-US" sz="2400" dirty="0"/>
              <a:t> for grades 3-12 </a:t>
            </a:r>
          </a:p>
          <a:p>
            <a:pPr>
              <a:defRPr/>
            </a:pPr>
            <a:r>
              <a:rPr lang="en-US" sz="2400" dirty="0"/>
              <a:t>Coffee Memorial Blood Drive</a:t>
            </a:r>
          </a:p>
          <a:p>
            <a:pPr>
              <a:defRPr/>
            </a:pPr>
            <a:r>
              <a:rPr lang="en-US" sz="2400" dirty="0"/>
              <a:t>Feminine product supplies in girls bathroom</a:t>
            </a:r>
          </a:p>
          <a:p>
            <a:pPr>
              <a:defRPr/>
            </a:pPr>
            <a:r>
              <a:rPr lang="en-US" sz="2400" dirty="0"/>
              <a:t>Red Ribbon Week (Drug Prevention)</a:t>
            </a:r>
          </a:p>
          <a:p>
            <a:pPr>
              <a:defRPr/>
            </a:pPr>
            <a:r>
              <a:rPr lang="en-US" sz="2400" dirty="0"/>
              <a:t>PK-12 community service day</a:t>
            </a:r>
          </a:p>
          <a:p>
            <a:r>
              <a:rPr lang="en-US" sz="2400" dirty="0"/>
              <a:t>8</a:t>
            </a:r>
            <a:r>
              <a:rPr lang="en-US" sz="2400" baseline="30000" dirty="0"/>
              <a:t>th</a:t>
            </a:r>
            <a:r>
              <a:rPr lang="en-US" sz="2400" dirty="0"/>
              <a:t> grade annual coat drive</a:t>
            </a:r>
          </a:p>
          <a:p>
            <a:r>
              <a:rPr lang="en-US" sz="2400" dirty="0"/>
              <a:t>Career Day for all students</a:t>
            </a:r>
          </a:p>
          <a:p>
            <a:r>
              <a:rPr lang="en-US" sz="2400" dirty="0"/>
              <a:t>New SHAC requirements – post open meetings; consent/opt in, post material on website, and have 2 meetings addressing sexual education</a:t>
            </a:r>
          </a:p>
          <a:p>
            <a:r>
              <a:rPr lang="en-US" sz="2400" dirty="0"/>
              <a:t>Catholic Family Services JH/HS program – peer pressure and bullying </a:t>
            </a:r>
          </a:p>
          <a:p>
            <a:pPr>
              <a:defRPr/>
            </a:pPr>
            <a:endParaRPr lang="en-US" sz="2400" dirty="0"/>
          </a:p>
          <a:p>
            <a:pPr>
              <a:defRPr/>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a:t>Oral hygiene kits donated to 1</a:t>
            </a:r>
            <a:r>
              <a:rPr lang="en-US" sz="2400" baseline="30000" dirty="0"/>
              <a:t>st</a:t>
            </a:r>
            <a:r>
              <a:rPr lang="en-US" sz="2400" dirty="0"/>
              <a:t> and 2</a:t>
            </a:r>
            <a:r>
              <a:rPr lang="en-US" sz="2400" baseline="30000" dirty="0"/>
              <a:t>nd</a:t>
            </a:r>
            <a:r>
              <a:rPr lang="en-US" sz="2400" dirty="0"/>
              <a:t> grade by Tulia Masonic Lodge and dental education provided by the school nurse </a:t>
            </a:r>
          </a:p>
          <a:p>
            <a:r>
              <a:rPr lang="en-US" sz="2400" dirty="0"/>
              <a:t>Healthy choices offered in the cafeteria</a:t>
            </a:r>
          </a:p>
          <a:p>
            <a:r>
              <a:rPr lang="en-US" sz="2400" dirty="0"/>
              <a:t>Healthy salads and calorie count offered in cafeteria for JH, HS, and staff</a:t>
            </a:r>
          </a:p>
          <a:p>
            <a:r>
              <a:rPr lang="en-US" sz="2400" dirty="0"/>
              <a:t>Vision, hearing, and spinal screenings completed for required students</a:t>
            </a:r>
          </a:p>
          <a:p>
            <a:r>
              <a:rPr lang="en-US" sz="2400" dirty="0"/>
              <a:t>Seniors, coaches, sponsors, and bus drivers certified in </a:t>
            </a:r>
            <a:r>
              <a:rPr lang="en-US" sz="2400" dirty="0" err="1"/>
              <a:t>Heartsaver</a:t>
            </a:r>
            <a:r>
              <a:rPr lang="en-US" sz="2400" dirty="0"/>
              <a:t> CPR AED course by AHA</a:t>
            </a:r>
          </a:p>
          <a:p>
            <a:r>
              <a:rPr lang="en-US" sz="2400" dirty="0"/>
              <a:t>First aid bags placed by all AEDs on campus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a:t>Dan </a:t>
            </a:r>
            <a:r>
              <a:rPr lang="en-US" sz="2400" dirty="0" err="1"/>
              <a:t>Buesing</a:t>
            </a:r>
            <a:r>
              <a:rPr lang="en-US" sz="2400" dirty="0"/>
              <a:t> – sexting, social media, distracted driving JH/HS program</a:t>
            </a:r>
          </a:p>
          <a:p>
            <a:pPr marL="457200" indent="-457200">
              <a:defRPr/>
            </a:pPr>
            <a:r>
              <a:rPr lang="en-US" sz="2400" dirty="0"/>
              <a:t>Color Me Healthy – PK and Kinder</a:t>
            </a:r>
          </a:p>
          <a:p>
            <a:pPr marL="457200" indent="-457200">
              <a:defRPr/>
            </a:pPr>
            <a:r>
              <a:rPr lang="en-US" sz="2400" dirty="0"/>
              <a:t>Science in the Classroom – PK and Kinder</a:t>
            </a:r>
          </a:p>
          <a:p>
            <a:pPr marL="457200" indent="-457200">
              <a:defRPr/>
            </a:pPr>
            <a:r>
              <a:rPr lang="en-US" sz="2400" dirty="0"/>
              <a:t>P.A.P.A training (parenting and paternity awareness) is taught in HS health class</a:t>
            </a:r>
          </a:p>
          <a:p>
            <a:pPr marL="457200" indent="-457200">
              <a:defRPr/>
            </a:pPr>
            <a:r>
              <a:rPr lang="en-US" sz="2400" dirty="0"/>
              <a:t>Covenant wellness testing offered for staff</a:t>
            </a:r>
          </a:p>
          <a:p>
            <a:pPr marL="457200" indent="-457200">
              <a:defRPr/>
            </a:pPr>
            <a:r>
              <a:rPr lang="en-US" sz="2400" dirty="0"/>
              <a:t>VSP vision vouchers through TSNO registration available to students who qualify for free eye exam and free pair of glasses  </a:t>
            </a:r>
          </a:p>
          <a:p>
            <a:pPr marL="457200" indent="-457200">
              <a:defRPr/>
            </a:pPr>
            <a:r>
              <a:rPr lang="en-US" sz="2400" dirty="0"/>
              <a:t>Kindergarten Bike Rode – bicycle and street safety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000000">
                      <a:alpha val="43137"/>
                    </a:srgbClr>
                  </a:outerShdw>
                </a:effectLst>
              </a:rPr>
              <a:t>Silverton</a:t>
            </a:r>
            <a:r>
              <a:rPr lang="en-US" sz="4000" b="1" dirty="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a:t>STD/STI prevention taught in HS health class</a:t>
            </a:r>
          </a:p>
          <a:p>
            <a:r>
              <a:rPr lang="en-US" sz="2400" dirty="0"/>
              <a:t>Hygiene packets given to 6</a:t>
            </a:r>
            <a:r>
              <a:rPr lang="en-US" sz="2400" baseline="30000" dirty="0"/>
              <a:t>th</a:t>
            </a:r>
            <a:r>
              <a:rPr lang="en-US" sz="2400" dirty="0"/>
              <a:t>, 7</a:t>
            </a:r>
            <a:r>
              <a:rPr lang="en-US" sz="2400" baseline="30000" dirty="0"/>
              <a:t>th</a:t>
            </a:r>
            <a:r>
              <a:rPr lang="en-US" sz="2400" dirty="0"/>
              <a:t>, 8</a:t>
            </a:r>
            <a:r>
              <a:rPr lang="en-US" sz="2400" baseline="30000" dirty="0"/>
              <a:t>th</a:t>
            </a:r>
            <a:r>
              <a:rPr lang="en-US" sz="2400" dirty="0"/>
              <a:t> grades</a:t>
            </a:r>
          </a:p>
          <a:p>
            <a:r>
              <a:rPr lang="en-US" sz="2400" dirty="0"/>
              <a:t>Sexual education talk provided to 5</a:t>
            </a:r>
            <a:r>
              <a:rPr lang="en-US" sz="2400" baseline="30000" dirty="0"/>
              <a:t>th</a:t>
            </a:r>
            <a:r>
              <a:rPr lang="en-US" sz="2400" dirty="0"/>
              <a:t> and 6</a:t>
            </a:r>
            <a:r>
              <a:rPr lang="en-US" sz="2400" baseline="30000" dirty="0"/>
              <a:t>th</a:t>
            </a:r>
            <a:r>
              <a:rPr lang="en-US" sz="2400" dirty="0"/>
              <a:t> grade</a:t>
            </a:r>
          </a:p>
          <a:p>
            <a:r>
              <a:rPr lang="en-US" sz="2400" dirty="0"/>
              <a:t>Tornado and Fire Drills conducted</a:t>
            </a:r>
          </a:p>
          <a:p>
            <a:r>
              <a:rPr lang="en-US" sz="2400" dirty="0"/>
              <a:t>Learn Grow Eat Go – 3</a:t>
            </a:r>
            <a:r>
              <a:rPr lang="en-US" sz="2400" baseline="30000" dirty="0"/>
              <a:t>rd</a:t>
            </a:r>
            <a:r>
              <a:rPr lang="en-US" sz="2400" dirty="0"/>
              <a:t> -5</a:t>
            </a:r>
            <a:r>
              <a:rPr lang="en-US" sz="2400" baseline="30000" dirty="0"/>
              <a:t>th</a:t>
            </a:r>
            <a:r>
              <a:rPr lang="en-US" sz="2400" dirty="0"/>
              <a:t> </a:t>
            </a:r>
          </a:p>
          <a:p>
            <a:r>
              <a:rPr lang="en-US" sz="2400" dirty="0"/>
              <a:t>Anaphylaxis and AED training provided to all staff</a:t>
            </a:r>
          </a:p>
          <a:p>
            <a:r>
              <a:rPr lang="en-US" sz="2400" dirty="0"/>
              <a:t>Suicide prevention training for staff </a:t>
            </a:r>
          </a:p>
          <a:p>
            <a:r>
              <a:rPr lang="en-US" sz="2400" dirty="0"/>
              <a:t>Stop the Bleed training to 7-12 students and all staff</a:t>
            </a:r>
          </a:p>
          <a:p>
            <a:r>
              <a:rPr lang="en-US" sz="2400" dirty="0"/>
              <a:t>Bleeding Control Stations on campus </a:t>
            </a:r>
          </a:p>
          <a:p>
            <a:r>
              <a:rPr lang="en-US" sz="2400" dirty="0"/>
              <a:t>Hands Only CPR and AED use – 7-12 students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a:solidFill>
                  <a:srgbClr val="FF0000"/>
                </a:solidFill>
                <a:effectLst>
                  <a:outerShdw blurRad="38100" dist="38100" dir="2700000" algn="tl">
                    <a:srgbClr val="C0C0C0"/>
                  </a:outerShdw>
                </a:effectLst>
              </a:rPr>
              <a:t>School Health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a:p>
          <a:p>
            <a:pPr indent="7938" eaLnBrk="1" hangingPunct="1">
              <a:buFontTx/>
              <a:buNone/>
            </a:pPr>
            <a:r>
              <a:rPr lang="en-US" sz="2000"/>
              <a:t>Texas Education Code</a:t>
            </a:r>
          </a:p>
          <a:p>
            <a:pPr indent="7938" eaLnBrk="1" hangingPunct="1">
              <a:buFontTx/>
              <a:buNone/>
            </a:pPr>
            <a:r>
              <a:rPr lang="en-US" sz="200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a:xfrm>
            <a:off x="457200" y="1600200"/>
            <a:ext cx="8153400" cy="4343399"/>
          </a:xfrm>
        </p:spPr>
        <p:txBody>
          <a:bodyPr/>
          <a:lstStyle/>
          <a:p>
            <a:r>
              <a:rPr lang="en-US" sz="2400" dirty="0"/>
              <a:t>Physicals offered to HS and JH students from clinic</a:t>
            </a:r>
          </a:p>
          <a:p>
            <a:r>
              <a:rPr lang="en-US" sz="2400" dirty="0"/>
              <a:t>Letter from the nurse sent out at beginning of school year about screenings and presentations legally required; 5</a:t>
            </a:r>
            <a:r>
              <a:rPr lang="en-US" sz="2400" baseline="30000" dirty="0"/>
              <a:t>th</a:t>
            </a:r>
            <a:r>
              <a:rPr lang="en-US" sz="2400" dirty="0"/>
              <a:t> and 6</a:t>
            </a:r>
            <a:r>
              <a:rPr lang="en-US" sz="2400" baseline="30000" dirty="0"/>
              <a:t>th</a:t>
            </a:r>
            <a:r>
              <a:rPr lang="en-US" sz="2400" dirty="0"/>
              <a:t> grade letter sent to parents about sexual education talk </a:t>
            </a:r>
          </a:p>
          <a:p>
            <a:r>
              <a:rPr lang="en-US" sz="2400" dirty="0"/>
              <a:t>“Point to Healthy” Wellness Challenge offered for staff</a:t>
            </a:r>
          </a:p>
          <a:p>
            <a:r>
              <a:rPr lang="en-US" sz="2400" dirty="0"/>
              <a:t>Wellness Wednesdays once a month</a:t>
            </a:r>
          </a:p>
          <a:p>
            <a:r>
              <a:rPr lang="en-US" sz="2400" dirty="0"/>
              <a:t>Owl Track inside the building hallways</a:t>
            </a:r>
          </a:p>
          <a:p>
            <a:r>
              <a:rPr lang="en-US" sz="2400" dirty="0"/>
              <a:t>Canned food drive</a:t>
            </a:r>
          </a:p>
          <a:p>
            <a:r>
              <a:rPr lang="en-US" sz="2400" dirty="0"/>
              <a:t>Fire Dept safety program – PK-5</a:t>
            </a:r>
            <a:r>
              <a:rPr lang="en-US" sz="2400" baseline="30000" dirty="0"/>
              <a:t>th</a:t>
            </a:r>
            <a:r>
              <a:rPr lang="en-US" sz="2400" dirty="0"/>
              <a:t> </a:t>
            </a:r>
          </a:p>
          <a:p>
            <a:r>
              <a:rPr lang="en-US" sz="2400" dirty="0"/>
              <a:t>Culinary Café offered to staff</a:t>
            </a:r>
          </a:p>
          <a:p>
            <a:pPr lvl="3"/>
            <a:endParaRPr lang="en-US" sz="1400" dirty="0"/>
          </a:p>
          <a:p>
            <a:pPr lvl="3"/>
            <a:endParaRPr lang="en-US" sz="1400" dirty="0"/>
          </a:p>
          <a:p>
            <a:pPr lvl="3"/>
            <a:endParaRPr lang="en-US" sz="1400" dirty="0"/>
          </a:p>
          <a:p>
            <a:pPr lvl="3"/>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a:t>K-12 required vaccinations reported to state </a:t>
            </a:r>
          </a:p>
          <a:p>
            <a:r>
              <a:rPr lang="en-US" sz="2400" dirty="0"/>
              <a:t>Bus lane, bike racks, and cross walk – street safety </a:t>
            </a:r>
          </a:p>
          <a:p>
            <a:r>
              <a:rPr lang="en-US" sz="2400" dirty="0"/>
              <a:t>Water bottle refill station at every drinking fountain on campus installed</a:t>
            </a:r>
          </a:p>
          <a:p>
            <a:r>
              <a:rPr lang="en-US" sz="2400" dirty="0"/>
              <a:t>Unlicensed Diabetic Care Assistants certified for diabetic student – 2 on campus this school year </a:t>
            </a:r>
          </a:p>
          <a:p>
            <a:r>
              <a:rPr lang="en-US" sz="2400" dirty="0"/>
              <a:t>Open House – Title 1 parent involvement </a:t>
            </a:r>
          </a:p>
          <a:p>
            <a:r>
              <a:rPr lang="en-US" sz="2400" dirty="0"/>
              <a:t>PTO game day – PK-5</a:t>
            </a:r>
            <a:r>
              <a:rPr lang="en-US" sz="2400" baseline="30000" dirty="0"/>
              <a:t>th</a:t>
            </a:r>
            <a:endParaRPr lang="en-US" sz="2400" dirty="0"/>
          </a:p>
          <a:p>
            <a:r>
              <a:rPr lang="en-US" sz="2400" dirty="0"/>
              <a:t>Stock epi-pens kept on campus for anaphylactic event </a:t>
            </a:r>
          </a:p>
          <a:p>
            <a:r>
              <a:rPr lang="en-US" sz="2400" dirty="0"/>
              <a:t>Fresh Start program during in-service for all staff</a:t>
            </a:r>
          </a:p>
          <a:p>
            <a:r>
              <a:rPr lang="en-US" sz="2400" dirty="0"/>
              <a:t>Therapy dog visited PK and K once a week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648-ED11-426D-8A7B-E31889D80FA7}"/>
              </a:ext>
            </a:extLst>
          </p:cNvPr>
          <p:cNvSpPr>
            <a:spLocks noGrp="1"/>
          </p:cNvSpPr>
          <p:nvPr>
            <p:ph type="title"/>
          </p:nvPr>
        </p:nvSpPr>
        <p:spPr/>
        <p:txBody>
          <a:bodyPr/>
          <a:lstStyle/>
          <a:p>
            <a:r>
              <a:rPr lang="en-US" b="1" dirty="0">
                <a:solidFill>
                  <a:srgbClr val="FF0000"/>
                </a:solidFill>
                <a:effectLst>
                  <a:outerShdw blurRad="38100" dist="38100" dir="2700000" algn="tl">
                    <a:schemeClr val="tx1"/>
                  </a:outerShdw>
                </a:effectLst>
              </a:rPr>
              <a:t>Silverton ISD Health Related Activities</a:t>
            </a:r>
            <a:endParaRPr lang="en-US" dirty="0"/>
          </a:p>
        </p:txBody>
      </p:sp>
      <p:sp>
        <p:nvSpPr>
          <p:cNvPr id="3" name="Content Placeholder 2">
            <a:extLst>
              <a:ext uri="{FF2B5EF4-FFF2-40B4-BE49-F238E27FC236}">
                <a16:creationId xmlns:a16="http://schemas.microsoft.com/office/drawing/2014/main" id="{3C95843A-EFE4-4ACA-86A1-2DA1910EE2A5}"/>
              </a:ext>
            </a:extLst>
          </p:cNvPr>
          <p:cNvSpPr>
            <a:spLocks noGrp="1"/>
          </p:cNvSpPr>
          <p:nvPr>
            <p:ph idx="1"/>
          </p:nvPr>
        </p:nvSpPr>
        <p:spPr/>
        <p:txBody>
          <a:bodyPr/>
          <a:lstStyle/>
          <a:p>
            <a:r>
              <a:rPr lang="en-US" sz="2400" dirty="0"/>
              <a:t>5</a:t>
            </a:r>
            <a:r>
              <a:rPr lang="en-US" sz="2400" baseline="30000" dirty="0"/>
              <a:t>th</a:t>
            </a:r>
            <a:r>
              <a:rPr lang="en-US" sz="2400" dirty="0"/>
              <a:t> grade Ag Day</a:t>
            </a:r>
          </a:p>
          <a:p>
            <a:r>
              <a:rPr lang="en-US" sz="2400" dirty="0"/>
              <a:t>Athletic Boot Camp for 4</a:t>
            </a:r>
            <a:r>
              <a:rPr lang="en-US" sz="2400" baseline="30000" dirty="0"/>
              <a:t>th</a:t>
            </a:r>
            <a:r>
              <a:rPr lang="en-US" sz="2400" dirty="0"/>
              <a:t> and up offered on campus</a:t>
            </a:r>
          </a:p>
          <a:p>
            <a:r>
              <a:rPr lang="en-US" sz="2400" dirty="0"/>
              <a:t>5</a:t>
            </a:r>
            <a:r>
              <a:rPr lang="en-US" sz="2400" baseline="30000" dirty="0"/>
              <a:t>th</a:t>
            </a:r>
            <a:r>
              <a:rPr lang="en-US" sz="2400" dirty="0"/>
              <a:t> and 6</a:t>
            </a:r>
            <a:r>
              <a:rPr lang="en-US" sz="2400" baseline="30000" dirty="0"/>
              <a:t>th</a:t>
            </a:r>
            <a:r>
              <a:rPr lang="en-US" sz="2400" dirty="0"/>
              <a:t> grade “Ag in the Classroom”</a:t>
            </a:r>
          </a:p>
          <a:p>
            <a:r>
              <a:rPr lang="en-US" sz="2400" dirty="0"/>
              <a:t>Healthy Texas Youth Ambassadors program helps weekly with extension programs</a:t>
            </a:r>
          </a:p>
          <a:p>
            <a:r>
              <a:rPr lang="en-US" sz="2400" dirty="0"/>
              <a:t>Hand washing education provided first week of school to all students</a:t>
            </a:r>
          </a:p>
          <a:p>
            <a:r>
              <a:rPr lang="en-US" sz="2400" dirty="0"/>
              <a:t>2</a:t>
            </a:r>
            <a:r>
              <a:rPr lang="en-US" sz="2400" baseline="30000" dirty="0"/>
              <a:t>nd</a:t>
            </a:r>
            <a:r>
              <a:rPr lang="en-US" sz="2400" dirty="0"/>
              <a:t>-5</a:t>
            </a:r>
            <a:r>
              <a:rPr lang="en-US" sz="2400" baseline="30000" dirty="0"/>
              <a:t>th</a:t>
            </a:r>
            <a:r>
              <a:rPr lang="en-US" sz="2400" dirty="0"/>
              <a:t> elementary track day </a:t>
            </a:r>
          </a:p>
          <a:p>
            <a:r>
              <a:rPr lang="en-US" sz="2400" dirty="0"/>
              <a:t>TEA K-12 COVID Testing Project</a:t>
            </a:r>
          </a:p>
          <a:p>
            <a:pPr lvl="1"/>
            <a:r>
              <a:rPr lang="en-US" sz="2000" dirty="0"/>
              <a:t>25 tests administered to those who consented to join the program (34 students and 16 staff enrolled)</a:t>
            </a:r>
          </a:p>
          <a:p>
            <a:r>
              <a:rPr lang="en-US" sz="2400" dirty="0"/>
              <a:t>TEA weekly COVID reports submitted for positive cases</a:t>
            </a:r>
          </a:p>
          <a:p>
            <a:endParaRPr lang="en-US" sz="2400" dirty="0"/>
          </a:p>
          <a:p>
            <a:endParaRPr lang="en-US" sz="2400" dirty="0"/>
          </a:p>
        </p:txBody>
      </p:sp>
    </p:spTree>
    <p:extLst>
      <p:ext uri="{BB962C8B-B14F-4D97-AF65-F5344CB8AC3E}">
        <p14:creationId xmlns:p14="http://schemas.microsoft.com/office/powerpoint/2010/main" val="1389896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br>
              <a:rPr lang="en-US" sz="4800" dirty="0"/>
            </a:br>
            <a:r>
              <a:rPr lang="en-US" sz="4000" b="1" dirty="0">
                <a:solidFill>
                  <a:srgbClr val="FF0000"/>
                </a:solidFill>
                <a:effectLst>
                  <a:outerShdw blurRad="38100" dist="38100" dir="2700000" algn="tl">
                    <a:schemeClr val="tx1"/>
                  </a:outerShdw>
                </a:effectLst>
              </a:rPr>
              <a:t>Goals</a:t>
            </a:r>
            <a:r>
              <a:rPr lang="en-US" sz="4000" b="1"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chemeClr val="tx1"/>
                  </a:outerShdw>
                </a:effectLst>
              </a:rPr>
              <a:t>for 2022-2023</a:t>
            </a:r>
            <a:br>
              <a:rPr lang="en-US" sz="4000" b="1" dirty="0">
                <a:solidFill>
                  <a:srgbClr val="FF0000"/>
                </a:solidFill>
                <a:effectLst>
                  <a:outerShdw blurRad="38100" dist="38100" dir="2700000" algn="tl">
                    <a:srgbClr val="C0C0C0"/>
                  </a:outerShdw>
                </a:effectLst>
              </a:rPr>
            </a:br>
            <a:endParaRPr lang="en-US" sz="4000" b="1" dirty="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457200" indent="-457200">
              <a:buFont typeface="+mj-lt"/>
              <a:buAutoNum type="arabicPeriod"/>
            </a:pPr>
            <a:r>
              <a:rPr lang="en-US" dirty="0"/>
              <a:t>Continue Healthy Wellness for all students PK-12 (presentations/programs, etc.)</a:t>
            </a:r>
          </a:p>
          <a:p>
            <a:pPr marL="457200" indent="-457200">
              <a:buFont typeface="+mj-lt"/>
              <a:buAutoNum type="arabicPeriod"/>
            </a:pPr>
            <a:r>
              <a:rPr lang="en-US" dirty="0"/>
              <a:t>Continue more staff wellness goals, challenges, programs, etc.</a:t>
            </a:r>
          </a:p>
          <a:p>
            <a:pPr marL="457200" indent="-457200">
              <a:buFont typeface="+mj-lt"/>
              <a:buAutoNum type="arabicPeriod"/>
            </a:pPr>
            <a:r>
              <a:rPr lang="en-US" dirty="0"/>
              <a:t>5K fun run for all students and staff to encourage physical activity and raise money for community and school organizations </a:t>
            </a:r>
          </a:p>
          <a:p>
            <a:pPr marL="0" indent="0">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a:t>The Silverton ISD SHAC Web site:</a:t>
            </a:r>
          </a:p>
          <a:p>
            <a:pPr marL="461963" indent="-461963" eaLnBrk="1" hangingPunct="1">
              <a:buFont typeface="Wingdings" pitchFamily="2" charset="2"/>
              <a:buNone/>
            </a:pPr>
            <a:r>
              <a:rPr lang="en-US" sz="2400" dirty="0"/>
              <a:t>      </a:t>
            </a:r>
            <a:r>
              <a:rPr lang="en-US" sz="2400" dirty="0">
                <a:hlinkClick r:id="rId2"/>
              </a:rPr>
              <a:t>http://www.silvertonisd.net/campus-department/nurse/shac</a:t>
            </a:r>
            <a:r>
              <a:rPr lang="en-US" sz="2400" dirty="0"/>
              <a:t> </a:t>
            </a:r>
          </a:p>
          <a:p>
            <a:pPr marL="461963" indent="-461963" eaLnBrk="1" hangingPunct="1">
              <a:buFont typeface="Wingdings" pitchFamily="2" charset="2"/>
              <a:buNone/>
            </a:pPr>
            <a:endParaRPr lang="en-US" sz="2400" u="sng" dirty="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2021-2022 SHAC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a:t> September 29, 2021</a:t>
            </a:r>
          </a:p>
          <a:p>
            <a:pPr marL="58738" indent="-58738" eaLnBrk="1" hangingPunct="1">
              <a:buFontTx/>
              <a:buAutoNum type="arabicPeriod"/>
            </a:pPr>
            <a:r>
              <a:rPr lang="en-US" sz="2400" dirty="0"/>
              <a:t> December 1, 2021</a:t>
            </a:r>
          </a:p>
          <a:p>
            <a:pPr marL="58738" indent="-58738" eaLnBrk="1" hangingPunct="1">
              <a:buFontTx/>
              <a:buAutoNum type="arabicPeriod"/>
            </a:pPr>
            <a:r>
              <a:rPr lang="en-US" sz="2400" dirty="0"/>
              <a:t> February 2, 2022</a:t>
            </a:r>
          </a:p>
          <a:p>
            <a:pPr marL="58738" indent="-58738" eaLnBrk="1" hangingPunct="1">
              <a:buFontTx/>
              <a:buAutoNum type="arabicPeriod"/>
            </a:pPr>
            <a:r>
              <a:rPr lang="en-US" sz="2400" dirty="0"/>
              <a:t> April 20, 2022</a:t>
            </a:r>
          </a:p>
          <a:p>
            <a:pPr marL="58738" indent="-58738" eaLnBrk="1" hangingPunct="1">
              <a:buNone/>
            </a:pPr>
            <a:endParaRPr lang="en-US" sz="2400" dirty="0"/>
          </a:p>
          <a:p>
            <a:pPr marL="58738" indent="-58738" eaLnBrk="1" hangingPunct="1">
              <a:buNone/>
            </a:pPr>
            <a:endParaRPr lang="en-US" sz="1600" dirty="0"/>
          </a:p>
          <a:p>
            <a:pPr marL="58738" indent="-58738" algn="ctr" eaLnBrk="1" hangingPunct="1">
              <a:lnSpc>
                <a:spcPct val="85000"/>
              </a:lnSpc>
              <a:buFontTx/>
              <a:buNone/>
            </a:pPr>
            <a:r>
              <a:rPr lang="en-US" sz="2000" dirty="0"/>
              <a:t>Minimum of four meetings required annually. Anyone is welcome to attend any meeting.</a:t>
            </a:r>
          </a:p>
          <a:p>
            <a:pPr marL="58738" indent="-58738" eaLnBrk="1" hangingPunct="1"/>
            <a:endParaRPr lang="en-US" sz="2400" dirty="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a:t>Texas School Health Advisory Committee:</a:t>
            </a:r>
            <a:r>
              <a:rPr lang="en-US" b="1"/>
              <a:t> </a:t>
            </a:r>
            <a:r>
              <a:rPr lang="en-US" sz="1600" b="1" u="sng"/>
              <a:t>www.dshs.state.tx.us/schoolhealth/shadvise.shtm</a:t>
            </a:r>
          </a:p>
          <a:p>
            <a:pPr eaLnBrk="1" hangingPunct="1">
              <a:buFont typeface="Wingdings" pitchFamily="2" charset="2"/>
              <a:buChar char="ü"/>
            </a:pPr>
            <a:endParaRPr lang="en-US" sz="1000" b="1"/>
          </a:p>
          <a:p>
            <a:pPr eaLnBrk="1" hangingPunct="1">
              <a:buFont typeface="Wingdings" pitchFamily="2" charset="2"/>
              <a:buChar char="ü"/>
            </a:pPr>
            <a:r>
              <a:rPr lang="en-US" sz="1600" b="1"/>
              <a:t>TXPTA Healthy Lifestyle Web page:   </a:t>
            </a:r>
          </a:p>
          <a:p>
            <a:pPr eaLnBrk="1" hangingPunct="1">
              <a:buFont typeface="Wingdings" pitchFamily="2" charset="2"/>
              <a:buNone/>
            </a:pPr>
            <a:r>
              <a:rPr lang="en-US" sz="1600" b="1"/>
              <a:t>      </a:t>
            </a:r>
            <a:r>
              <a:rPr lang="en-US" sz="1600" b="1" u="sng"/>
              <a:t>www.txpta.org/programs/healthy-lifestyles</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TEA Fitness Data: </a:t>
            </a:r>
            <a:r>
              <a:rPr lang="en-US" sz="1600" b="1" u="sng"/>
              <a:t>www.tea.state.tx.us./index4.aspx?id=3975</a:t>
            </a:r>
          </a:p>
          <a:p>
            <a:pPr eaLnBrk="1" hangingPunct="1">
              <a:buFont typeface="Wingdings" pitchFamily="2" charset="2"/>
              <a:buChar char="ü"/>
            </a:pPr>
            <a:endParaRPr lang="en-US" sz="1000" b="1"/>
          </a:p>
          <a:p>
            <a:pPr eaLnBrk="1" hangingPunct="1">
              <a:buFont typeface="Wingdings" pitchFamily="2" charset="2"/>
              <a:buChar char="ü"/>
            </a:pPr>
            <a:r>
              <a:rPr lang="en-US" sz="1600" b="1"/>
              <a:t>Youth Risk Behavior Surveillance (YRBS) Survey: </a:t>
            </a:r>
            <a:r>
              <a:rPr lang="en-US" sz="1600" b="1" u="sng"/>
              <a:t>www.dshs.state.tx.us/chs/yrbs/query/yrbss_form.shtm</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CDC Coordinated School Health:  </a:t>
            </a:r>
            <a:r>
              <a:rPr lang="en-US" sz="1600" b="1" u="sng"/>
              <a:t>www.cdc.gov/HealthyYouth/CSHP</a:t>
            </a:r>
          </a:p>
          <a:p>
            <a:pPr eaLnBrk="1" hangingPunct="1">
              <a:buFont typeface="Wingdings" pitchFamily="2" charset="2"/>
              <a:buChar char="ü"/>
            </a:pPr>
            <a:endParaRPr lang="en-US" sz="1000" b="1"/>
          </a:p>
          <a:p>
            <a:pPr eaLnBrk="1" hangingPunct="1">
              <a:buFont typeface="Wingdings" pitchFamily="2" charset="2"/>
              <a:buChar char="ü"/>
            </a:pPr>
            <a:r>
              <a:rPr lang="en-US" sz="1600" b="1"/>
              <a:t>Texas Department of Agriculture Square Meals: </a:t>
            </a:r>
            <a:r>
              <a:rPr lang="en-US" sz="1600" b="1" u="sng"/>
              <a:t>www.squaremeals.org/fn/home/page/0,1248,2348_2349_0_0,00.html</a:t>
            </a:r>
          </a:p>
          <a:p>
            <a:pPr eaLnBrk="1" hangingPunct="1">
              <a:buFont typeface="Wingdings" pitchFamily="2" charset="2"/>
              <a:buChar char="ü"/>
            </a:pPr>
            <a:endParaRPr lang="en-US" sz="1000" b="1" u="sng"/>
          </a:p>
          <a:p>
            <a:pPr eaLnBrk="1" hangingPunct="1">
              <a:buFont typeface="Wingdings" pitchFamily="2" charset="2"/>
              <a:buChar char="ü"/>
            </a:pPr>
            <a:r>
              <a:rPr lang="en-US" sz="1600" b="1"/>
              <a:t>Regional Education Service Centers:  </a:t>
            </a:r>
            <a:r>
              <a:rPr lang="en-US" sz="1600" b="1" u="sng"/>
              <a:t>http://ritter.tea.state.tx.us/ESC</a:t>
            </a:r>
          </a:p>
          <a:p>
            <a:pPr eaLnBrk="1" hangingPunct="1">
              <a:buFont typeface="Wingdings" pitchFamily="2" charset="2"/>
              <a:buChar char="ü"/>
            </a:pPr>
            <a:endParaRPr lang="en-US" sz="1000" b="1" u="sng"/>
          </a:p>
          <a:p>
            <a:pPr eaLnBrk="1" hangingPunct="1">
              <a:buFont typeface="Wingdings" pitchFamily="2" charset="2"/>
              <a:buChar char="ü"/>
            </a:pPr>
            <a:r>
              <a:rPr lang="en-US" sz="1600" b="1"/>
              <a:t>Texas Legislature Online:  </a:t>
            </a:r>
            <a:r>
              <a:rPr lang="en-US" sz="1600" b="1" u="sng"/>
              <a:t>www.capitol.state.tx.us</a:t>
            </a:r>
          </a:p>
          <a:p>
            <a:pPr eaLnBrk="1" hangingPunct="1">
              <a:buFont typeface="Wingdings" pitchFamily="2" charset="2"/>
              <a:buNone/>
            </a:pPr>
            <a:endParaRPr lang="en-US" sz="1600" b="1"/>
          </a:p>
          <a:p>
            <a:pPr eaLnBrk="1" hangingPunct="1"/>
            <a:endParaRPr lang="en-US" sz="1600" b="1" u="sng"/>
          </a:p>
          <a:p>
            <a:pPr eaLnBrk="1" hangingPunct="1"/>
            <a:endParaRPr lang="en-US" sz="1600" u="sng"/>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a:solidFill>
                  <a:srgbClr val="FF0000"/>
                </a:solidFill>
                <a:effectLst>
                  <a:outerShdw blurRad="38100" dist="38100" dir="2700000" algn="tl">
                    <a:srgbClr val="C0C0C0"/>
                  </a:outerShdw>
                </a:effectLst>
              </a:rPr>
              <a:t>Silverton ISD SHAC Members</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2021-2022</a:t>
            </a: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a:t>Shandy Beedy: Chairperson/School Nurse</a:t>
            </a:r>
          </a:p>
          <a:p>
            <a:pPr marL="457200" lvl="1" indent="0" eaLnBrk="1" hangingPunct="1">
              <a:lnSpc>
                <a:spcPct val="80000"/>
              </a:lnSpc>
              <a:buFontTx/>
              <a:buNone/>
              <a:tabLst>
                <a:tab pos="60325" algn="l"/>
              </a:tabLst>
            </a:pPr>
            <a:r>
              <a:rPr lang="en-US" sz="2000" dirty="0"/>
              <a:t>Kelby Brock: Co-Chairperson/Parent</a:t>
            </a:r>
          </a:p>
          <a:p>
            <a:pPr marL="457200" lvl="1" indent="0" eaLnBrk="1" hangingPunct="1">
              <a:lnSpc>
                <a:spcPct val="80000"/>
              </a:lnSpc>
              <a:buFontTx/>
              <a:buNone/>
              <a:tabLst>
                <a:tab pos="60325" algn="l"/>
              </a:tabLst>
            </a:pPr>
            <a:r>
              <a:rPr lang="en-US" sz="2000" dirty="0"/>
              <a:t>Kylie Brock: Parent</a:t>
            </a:r>
          </a:p>
          <a:p>
            <a:pPr marL="457200" lvl="1" indent="0" eaLnBrk="1" hangingPunct="1">
              <a:lnSpc>
                <a:spcPct val="80000"/>
              </a:lnSpc>
              <a:buFontTx/>
              <a:buNone/>
              <a:tabLst>
                <a:tab pos="60325" algn="l"/>
              </a:tabLst>
            </a:pPr>
            <a:r>
              <a:rPr lang="en-US" sz="2000" dirty="0"/>
              <a:t>Brandi Ziegler: Parent</a:t>
            </a:r>
          </a:p>
          <a:p>
            <a:pPr marL="457200" lvl="1" indent="0" eaLnBrk="1" hangingPunct="1">
              <a:lnSpc>
                <a:spcPct val="80000"/>
              </a:lnSpc>
              <a:buFontTx/>
              <a:buNone/>
              <a:tabLst>
                <a:tab pos="60325" algn="l"/>
              </a:tabLst>
            </a:pPr>
            <a:r>
              <a:rPr lang="en-US" sz="2000" dirty="0"/>
              <a:t>Elizabeth Adams: Parent</a:t>
            </a:r>
          </a:p>
          <a:p>
            <a:pPr marL="457200" lvl="1" indent="0" eaLnBrk="1" hangingPunct="1">
              <a:lnSpc>
                <a:spcPct val="80000"/>
              </a:lnSpc>
              <a:buNone/>
              <a:tabLst>
                <a:tab pos="60325" algn="l"/>
              </a:tabLst>
            </a:pPr>
            <a:r>
              <a:rPr lang="en-US" sz="2000" dirty="0"/>
              <a:t>Molly Forman: Parent/Extension Agent </a:t>
            </a:r>
          </a:p>
          <a:p>
            <a:pPr marL="457200" lvl="1" indent="0" eaLnBrk="1" hangingPunct="1">
              <a:lnSpc>
                <a:spcPct val="80000"/>
              </a:lnSpc>
              <a:buNone/>
              <a:tabLst>
                <a:tab pos="60325" algn="l"/>
              </a:tabLst>
            </a:pPr>
            <a:r>
              <a:rPr lang="en-US" sz="2000" dirty="0"/>
              <a:t>Stephanie Otis: Extension Agent </a:t>
            </a:r>
          </a:p>
          <a:p>
            <a:pPr marL="457200" lvl="1" indent="0" eaLnBrk="1" hangingPunct="1">
              <a:lnSpc>
                <a:spcPct val="80000"/>
              </a:lnSpc>
              <a:buNone/>
              <a:tabLst>
                <a:tab pos="60325" algn="l"/>
              </a:tabLst>
            </a:pPr>
            <a:r>
              <a:rPr lang="en-US" sz="2000" dirty="0"/>
              <a:t>DeLysa Maciel: Cafeteria Manager</a:t>
            </a:r>
          </a:p>
          <a:p>
            <a:pPr marL="457200" lvl="1" indent="0" eaLnBrk="1" hangingPunct="1">
              <a:lnSpc>
                <a:spcPct val="80000"/>
              </a:lnSpc>
              <a:buFontTx/>
              <a:buNone/>
              <a:tabLst>
                <a:tab pos="60325" algn="l"/>
              </a:tabLst>
            </a:pPr>
            <a:r>
              <a:rPr lang="en-US" sz="2000" dirty="0"/>
              <a:t>Patsy Towe: School Counselor</a:t>
            </a:r>
          </a:p>
          <a:p>
            <a:pPr marL="457200" lvl="1" indent="0" eaLnBrk="1" hangingPunct="1">
              <a:lnSpc>
                <a:spcPct val="80000"/>
              </a:lnSpc>
              <a:buFontTx/>
              <a:buNone/>
              <a:tabLst>
                <a:tab pos="60325" algn="l"/>
              </a:tabLst>
            </a:pPr>
            <a:r>
              <a:rPr lang="en-US" sz="2000" dirty="0"/>
              <a:t>Jacob Massey: Athletic Director</a:t>
            </a:r>
          </a:p>
          <a:p>
            <a:pPr marL="457200" lvl="1" indent="0" eaLnBrk="1" hangingPunct="1">
              <a:lnSpc>
                <a:spcPct val="80000"/>
              </a:lnSpc>
              <a:buFontTx/>
              <a:buNone/>
              <a:tabLst>
                <a:tab pos="60325" algn="l"/>
              </a:tabLst>
            </a:pPr>
            <a:r>
              <a:rPr lang="en-US" sz="2000" dirty="0"/>
              <a:t>Michael Hayes: Principal</a:t>
            </a:r>
          </a:p>
          <a:p>
            <a:pPr marL="457200" lvl="1" indent="0" eaLnBrk="1" hangingPunct="1">
              <a:lnSpc>
                <a:spcPct val="80000"/>
              </a:lnSpc>
              <a:buFontTx/>
              <a:buNone/>
              <a:tabLst>
                <a:tab pos="60325" algn="l"/>
              </a:tabLst>
            </a:pPr>
            <a:r>
              <a:rPr lang="en-US" sz="2000" dirty="0"/>
              <a:t>Michelle Francis: Superintendent </a:t>
            </a:r>
          </a:p>
          <a:p>
            <a:pPr marL="457200" lvl="1" indent="0" eaLnBrk="1" hangingPunct="1">
              <a:lnSpc>
                <a:spcPct val="80000"/>
              </a:lnSpc>
              <a:buFontTx/>
              <a:buNone/>
              <a:tabLst>
                <a:tab pos="60325" algn="l"/>
              </a:tabLst>
            </a:pPr>
            <a:endParaRPr lang="en-US" sz="2000" dirty="0"/>
          </a:p>
          <a:p>
            <a:pPr marL="457200" lvl="1" indent="0" eaLnBrk="1" hangingPunct="1">
              <a:lnSpc>
                <a:spcPct val="80000"/>
              </a:lnSpc>
              <a:buFontTx/>
              <a:buNone/>
              <a:tabLst>
                <a:tab pos="60325" algn="l"/>
              </a:tabLst>
            </a:pPr>
            <a:endParaRPr lang="en-US" sz="2000" dirty="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br>
              <a:rPr lang="en-US" sz="4000" dirty="0">
                <a:solidFill>
                  <a:srgbClr val="FF0000"/>
                </a:solidFill>
                <a:effectLst>
                  <a:outerShdw blurRad="38100" dist="38100" dir="2700000" algn="tl">
                    <a:srgbClr val="C0C0C0"/>
                  </a:outerShdw>
                </a:effectLst>
              </a:rPr>
            </a:br>
            <a:r>
              <a:rPr lang="en-US" sz="4000" dirty="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a:p>
          <a:p>
            <a:pPr eaLnBrk="1" hangingPunct="1">
              <a:lnSpc>
                <a:spcPct val="80000"/>
              </a:lnSpc>
              <a:buFontTx/>
              <a:buNone/>
            </a:pPr>
            <a:endParaRPr lang="en-US" sz="1800" b="1"/>
          </a:p>
          <a:p>
            <a:pPr eaLnBrk="1" hangingPunct="1">
              <a:lnSpc>
                <a:spcPct val="80000"/>
              </a:lnSpc>
              <a:buFontTx/>
              <a:buNone/>
            </a:pPr>
            <a:r>
              <a:rPr lang="en-US" b="1"/>
              <a:t>   </a:t>
            </a:r>
          </a:p>
          <a:p>
            <a:pPr eaLnBrk="1" hangingPunct="1">
              <a:lnSpc>
                <a:spcPct val="80000"/>
              </a:lnSpc>
              <a:buFontTx/>
              <a:buNone/>
            </a:pPr>
            <a:r>
              <a:rPr lang="en-US" b="1"/>
              <a:t>   </a:t>
            </a:r>
            <a:r>
              <a:rPr lang="en-US"/>
              <a:t>All Texas schools are required by law to implement a CSH program in grades K-8</a:t>
            </a:r>
            <a:r>
              <a:rPr lang="en-US" b="1"/>
              <a:t>.</a:t>
            </a:r>
          </a:p>
          <a:p>
            <a:pPr eaLnBrk="1" hangingPunct="1">
              <a:lnSpc>
                <a:spcPct val="80000"/>
              </a:lnSpc>
              <a:buFontTx/>
              <a:buNone/>
            </a:pPr>
            <a:endParaRPr lang="en-US" b="1"/>
          </a:p>
          <a:p>
            <a:pPr eaLnBrk="1" hangingPunct="1">
              <a:lnSpc>
                <a:spcPct val="80000"/>
              </a:lnSpc>
              <a:buFontTx/>
              <a:buNone/>
            </a:pPr>
            <a:endParaRPr lang="en-US" sz="1800" b="1"/>
          </a:p>
          <a:p>
            <a:pPr eaLnBrk="1" hangingPunct="1">
              <a:lnSpc>
                <a:spcPct val="80000"/>
              </a:lnSpc>
              <a:buFontTx/>
              <a:buNone/>
            </a:pPr>
            <a:endParaRPr lang="en-US" sz="1400" b="1"/>
          </a:p>
          <a:p>
            <a:pPr eaLnBrk="1" hangingPunct="1">
              <a:lnSpc>
                <a:spcPct val="80000"/>
              </a:lnSpc>
              <a:buFontTx/>
              <a:buNone/>
            </a:pPr>
            <a:endParaRPr lang="en-US" sz="1400" b="1"/>
          </a:p>
          <a:p>
            <a:pPr eaLnBrk="1" hangingPunct="1">
              <a:lnSpc>
                <a:spcPct val="80000"/>
              </a:lnSpc>
              <a:buFontTx/>
              <a:buNone/>
            </a:pPr>
            <a:r>
              <a:rPr lang="en-US" sz="1400"/>
              <a:t>	</a:t>
            </a:r>
            <a:r>
              <a:rPr lang="en-US" sz="1800"/>
              <a:t>Texas Education Code</a:t>
            </a:r>
          </a:p>
          <a:p>
            <a:pPr eaLnBrk="1" hangingPunct="1">
              <a:lnSpc>
                <a:spcPct val="80000"/>
              </a:lnSpc>
              <a:buFontTx/>
              <a:buNone/>
            </a:pPr>
            <a:r>
              <a:rPr lang="en-US" sz="1800"/>
              <a:t>	Title 3, Chapter 38, Section 38.013</a:t>
            </a:r>
          </a:p>
          <a:p>
            <a:pPr eaLnBrk="1" hangingPunct="1">
              <a:lnSpc>
                <a:spcPct val="80000"/>
              </a:lnSpc>
            </a:pPr>
            <a:endParaRPr lang="en-US" sz="1800" b="1"/>
          </a:p>
          <a:p>
            <a:pPr eaLnBrk="1" hangingPunct="1">
              <a:lnSpc>
                <a:spcPct val="80000"/>
              </a:lnSpc>
            </a:pPr>
            <a:endParaRPr lang="en-US" sz="1600" b="1"/>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Coordinated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a:t>   </a:t>
            </a:r>
          </a:p>
          <a:p>
            <a:pPr eaLnBrk="1" hangingPunct="1">
              <a:buFontTx/>
              <a:buNone/>
            </a:pPr>
            <a:r>
              <a:rPr lang="en-US" sz="280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a:solidFill>
                  <a:srgbClr val="FF0000"/>
                </a:solidFill>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a:solidFill>
                  <a:srgbClr val="FF0000"/>
                </a:solidFill>
              </a:rPr>
              <a:t>Eight Components</a:t>
            </a:r>
            <a:r>
              <a:rPr lang="en-US" sz="2800" b="1" u="sng">
                <a:solidFill>
                  <a:srgbClr val="FF0000"/>
                </a:solidFill>
              </a:rPr>
              <a:t> </a:t>
            </a:r>
          </a:p>
          <a:p>
            <a:pPr marL="847725" indent="-330200" eaLnBrk="1" hangingPunct="1">
              <a:lnSpc>
                <a:spcPct val="90000"/>
              </a:lnSpc>
              <a:buFontTx/>
              <a:buNone/>
            </a:pPr>
            <a:endParaRPr lang="en-US" sz="2400" b="1"/>
          </a:p>
          <a:p>
            <a:pPr marL="847725" indent="-330200" eaLnBrk="1" hangingPunct="1">
              <a:lnSpc>
                <a:spcPct val="90000"/>
              </a:lnSpc>
            </a:pPr>
            <a:r>
              <a:rPr lang="en-US" sz="2400" b="1"/>
              <a:t>Health Education</a:t>
            </a:r>
          </a:p>
          <a:p>
            <a:pPr marL="847725" indent="-330200" eaLnBrk="1" hangingPunct="1">
              <a:lnSpc>
                <a:spcPct val="90000"/>
              </a:lnSpc>
            </a:pPr>
            <a:r>
              <a:rPr lang="en-US" sz="2400" b="1"/>
              <a:t>Healthy and Safe School Environment</a:t>
            </a:r>
          </a:p>
          <a:p>
            <a:pPr marL="847725" indent="-330200" eaLnBrk="1" hangingPunct="1">
              <a:lnSpc>
                <a:spcPct val="90000"/>
              </a:lnSpc>
            </a:pPr>
            <a:r>
              <a:rPr lang="en-US" sz="2400" b="1"/>
              <a:t>Counseling and Mental Health Services</a:t>
            </a:r>
          </a:p>
          <a:p>
            <a:pPr marL="847725" indent="-330200" eaLnBrk="1" hangingPunct="1">
              <a:lnSpc>
                <a:spcPct val="90000"/>
              </a:lnSpc>
            </a:pPr>
            <a:r>
              <a:rPr lang="en-US" sz="2400" b="1"/>
              <a:t>Parent and Community Involvement</a:t>
            </a:r>
          </a:p>
          <a:p>
            <a:pPr marL="847725" indent="-330200" eaLnBrk="1" hangingPunct="1">
              <a:lnSpc>
                <a:spcPct val="90000"/>
              </a:lnSpc>
            </a:pPr>
            <a:r>
              <a:rPr lang="en-US" sz="2400" b="1"/>
              <a:t>Staff Wellness Promotion</a:t>
            </a:r>
          </a:p>
          <a:p>
            <a:pPr marL="847725" indent="-330200" eaLnBrk="1" hangingPunct="1">
              <a:lnSpc>
                <a:spcPct val="90000"/>
              </a:lnSpc>
            </a:pPr>
            <a:r>
              <a:rPr lang="en-US" sz="2400" b="1"/>
              <a:t>Health Services</a:t>
            </a:r>
          </a:p>
          <a:p>
            <a:pPr marL="847725" indent="-330200" eaLnBrk="1" hangingPunct="1">
              <a:lnSpc>
                <a:spcPct val="90000"/>
              </a:lnSpc>
            </a:pPr>
            <a:r>
              <a:rPr lang="en-US" sz="2400" b="1"/>
              <a:t>Physical Education</a:t>
            </a:r>
          </a:p>
          <a:p>
            <a:pPr marL="847725" indent="-330200" eaLnBrk="1" hangingPunct="1">
              <a:lnSpc>
                <a:spcPct val="90000"/>
              </a:lnSpc>
            </a:pPr>
            <a:r>
              <a:rPr lang="en-US" sz="2400" b="1"/>
              <a:t>Nutrition Services</a:t>
            </a:r>
          </a:p>
          <a:p>
            <a:pPr marL="847725" indent="-330200" eaLnBrk="1" hangingPunct="1">
              <a:lnSpc>
                <a:spcPct val="90000"/>
              </a:lnSpc>
            </a:pPr>
            <a:endParaRPr lang="en-US" sz="2400" b="1"/>
          </a:p>
          <a:p>
            <a:pPr marL="847725" indent="-330200" eaLnBrk="1" hangingPunct="1">
              <a:lnSpc>
                <a:spcPct val="90000"/>
              </a:lnSpc>
            </a:pPr>
            <a:endParaRPr lang="en-US" sz="2400" b="1"/>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a:t>   </a:t>
            </a:r>
            <a:r>
              <a:rPr lang="en-US" sz="240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a:p>
          <a:p>
            <a:pPr eaLnBrk="1" hangingPunct="1">
              <a:buFontTx/>
              <a:buNone/>
            </a:pPr>
            <a:r>
              <a:rPr lang="en-US" sz="240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3888</TotalTime>
  <Words>1988</Words>
  <Application>Microsoft Office PowerPoint</Application>
  <PresentationFormat>On-screen Show (4:3)</PresentationFormat>
  <Paragraphs>265</Paragraphs>
  <Slides>26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Courier New</vt:lpstr>
      <vt:lpstr>Times New Roman</vt:lpstr>
      <vt:lpstr>Wingdings</vt:lpstr>
      <vt:lpstr>Default Design</vt:lpstr>
      <vt:lpstr> Silverton ISD School Health Advisory Council </vt:lpstr>
      <vt:lpstr>School Health      Advisory Council</vt:lpstr>
      <vt:lpstr>Silverton ISD SHAC Members 2021-2022</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2021-2022</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 Goals for 2022-2023 </vt:lpstr>
      <vt:lpstr>Silverton ISD Information</vt:lpstr>
      <vt:lpstr>                            2021-2022 SHAC  Meeting Dates</vt:lpstr>
      <vt:lpstr>Useful Web 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 Beedy</cp:lastModifiedBy>
  <cp:revision>292</cp:revision>
  <cp:lastPrinted>2021-05-07T15:43:21Z</cp:lastPrinted>
  <dcterms:created xsi:type="dcterms:W3CDTF">2009-09-07T17:06:43Z</dcterms:created>
  <dcterms:modified xsi:type="dcterms:W3CDTF">2022-04-21T15:09:01Z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